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webextensions/taskpanes.xml" ContentType="application/vnd.ms-office.webextensiontaskpanes+xml"/>
  <Override PartName="/ppt/webextensions/webextension1.xml" ContentType="application/vnd.ms-office.webextension+xml"/>
  <Override PartName="/ppt/webextensions/webextension2.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1" r:id="rId1"/>
  </p:sldMasterIdLst>
  <p:sldIdLst>
    <p:sldId id="256" r:id="rId2"/>
    <p:sldId id="257" r:id="rId3"/>
    <p:sldId id="268" r:id="rId4"/>
    <p:sldId id="258" r:id="rId5"/>
    <p:sldId id="259" r:id="rId6"/>
    <p:sldId id="260" r:id="rId7"/>
    <p:sldId id="261" r:id="rId8"/>
    <p:sldId id="262" r:id="rId9"/>
    <p:sldId id="263" r:id="rId10"/>
    <p:sldId id="266" r:id="rId11"/>
    <p:sldId id="264" r:id="rId12"/>
    <p:sldId id="265" r:id="rId13"/>
    <p:sldId id="267"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69" d="100"/>
          <a:sy n="69" d="100"/>
        </p:scale>
        <p:origin x="780"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BF4A4A-26D0-1934-B8D7-53198555C56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714A660-4C27-071B-DEC2-FE3B631B098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7087002-F8FB-4C1F-8908-B747B6CCEE0E}"/>
              </a:ext>
            </a:extLst>
          </p:cNvPr>
          <p:cNvSpPr>
            <a:spLocks noGrp="1"/>
          </p:cNvSpPr>
          <p:nvPr>
            <p:ph type="dt" sz="half" idx="10"/>
          </p:nvPr>
        </p:nvSpPr>
        <p:spPr/>
        <p:txBody>
          <a:bodyPr/>
          <a:lstStyle/>
          <a:p>
            <a:fld id="{ADD1DDEF-D957-42EA-993D-BC96A40C9923}" type="datetimeFigureOut">
              <a:rPr lang="en-US" smtClean="0"/>
              <a:t>2/25/2024</a:t>
            </a:fld>
            <a:endParaRPr lang="en-US" dirty="0"/>
          </a:p>
        </p:txBody>
      </p:sp>
      <p:sp>
        <p:nvSpPr>
          <p:cNvPr id="5" name="Footer Placeholder 4">
            <a:extLst>
              <a:ext uri="{FF2B5EF4-FFF2-40B4-BE49-F238E27FC236}">
                <a16:creationId xmlns:a16="http://schemas.microsoft.com/office/drawing/2014/main" id="{81F43307-260D-9AAF-A354-19209FAAC382}"/>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5F0AC3E-0097-AD6E-BA49-CC1B866B0EAD}"/>
              </a:ext>
            </a:extLst>
          </p:cNvPr>
          <p:cNvSpPr>
            <a:spLocks noGrp="1"/>
          </p:cNvSpPr>
          <p:nvPr>
            <p:ph type="sldNum" sz="quarter" idx="12"/>
          </p:nvPr>
        </p:nvSpPr>
        <p:spPr/>
        <p:txBody>
          <a:bodyPr/>
          <a:lstStyle/>
          <a:p>
            <a:fld id="{857445CD-5FF3-462D-9088-FCFCF0FA7825}" type="slidenum">
              <a:rPr lang="en-US" smtClean="0"/>
              <a:t>‹#›</a:t>
            </a:fld>
            <a:endParaRPr lang="en-US" dirty="0"/>
          </a:p>
        </p:txBody>
      </p:sp>
    </p:spTree>
    <p:extLst>
      <p:ext uri="{BB962C8B-B14F-4D97-AF65-F5344CB8AC3E}">
        <p14:creationId xmlns:p14="http://schemas.microsoft.com/office/powerpoint/2010/main" val="42220910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E8A2CB-B00C-2919-AFB7-16E30DA5174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1AD6AE2-4229-77A3-4CC3-6768A9F7A48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5D54D11-058A-A6BE-EC44-01C5AC68EB89}"/>
              </a:ext>
            </a:extLst>
          </p:cNvPr>
          <p:cNvSpPr>
            <a:spLocks noGrp="1"/>
          </p:cNvSpPr>
          <p:nvPr>
            <p:ph type="dt" sz="half" idx="10"/>
          </p:nvPr>
        </p:nvSpPr>
        <p:spPr/>
        <p:txBody>
          <a:bodyPr/>
          <a:lstStyle/>
          <a:p>
            <a:fld id="{ADD1DDEF-D957-42EA-993D-BC96A40C9923}" type="datetimeFigureOut">
              <a:rPr lang="en-US" smtClean="0"/>
              <a:t>2/25/2024</a:t>
            </a:fld>
            <a:endParaRPr lang="en-US" dirty="0"/>
          </a:p>
        </p:txBody>
      </p:sp>
      <p:sp>
        <p:nvSpPr>
          <p:cNvPr id="5" name="Footer Placeholder 4">
            <a:extLst>
              <a:ext uri="{FF2B5EF4-FFF2-40B4-BE49-F238E27FC236}">
                <a16:creationId xmlns:a16="http://schemas.microsoft.com/office/drawing/2014/main" id="{58BA8390-EEDA-29D2-346F-529EBD6FED4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69C26F41-06A5-AB45-3D00-DD1956E7C50E}"/>
              </a:ext>
            </a:extLst>
          </p:cNvPr>
          <p:cNvSpPr>
            <a:spLocks noGrp="1"/>
          </p:cNvSpPr>
          <p:nvPr>
            <p:ph type="sldNum" sz="quarter" idx="12"/>
          </p:nvPr>
        </p:nvSpPr>
        <p:spPr/>
        <p:txBody>
          <a:bodyPr/>
          <a:lstStyle/>
          <a:p>
            <a:fld id="{857445CD-5FF3-462D-9088-FCFCF0FA7825}" type="slidenum">
              <a:rPr lang="en-US" smtClean="0"/>
              <a:t>‹#›</a:t>
            </a:fld>
            <a:endParaRPr lang="en-US" dirty="0"/>
          </a:p>
        </p:txBody>
      </p:sp>
    </p:spTree>
    <p:extLst>
      <p:ext uri="{BB962C8B-B14F-4D97-AF65-F5344CB8AC3E}">
        <p14:creationId xmlns:p14="http://schemas.microsoft.com/office/powerpoint/2010/main" val="9448485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F6D3CF3-5A0E-FB0F-231E-3F09CFC9A03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EA9497A-D948-1B43-1854-CC2E01A95B8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B46875B-AFF0-DF01-3A1D-230E0AD1A457}"/>
              </a:ext>
            </a:extLst>
          </p:cNvPr>
          <p:cNvSpPr>
            <a:spLocks noGrp="1"/>
          </p:cNvSpPr>
          <p:nvPr>
            <p:ph type="dt" sz="half" idx="10"/>
          </p:nvPr>
        </p:nvSpPr>
        <p:spPr/>
        <p:txBody>
          <a:bodyPr/>
          <a:lstStyle/>
          <a:p>
            <a:fld id="{ADD1DDEF-D957-42EA-993D-BC96A40C9923}" type="datetimeFigureOut">
              <a:rPr lang="en-US" smtClean="0"/>
              <a:t>2/25/2024</a:t>
            </a:fld>
            <a:endParaRPr lang="en-US" dirty="0"/>
          </a:p>
        </p:txBody>
      </p:sp>
      <p:sp>
        <p:nvSpPr>
          <p:cNvPr id="5" name="Footer Placeholder 4">
            <a:extLst>
              <a:ext uri="{FF2B5EF4-FFF2-40B4-BE49-F238E27FC236}">
                <a16:creationId xmlns:a16="http://schemas.microsoft.com/office/drawing/2014/main" id="{6CDB4F25-FAF0-387D-E79B-FC3B6EE9366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DE4DB000-BF4D-0921-F231-1D44C6EBE3DB}"/>
              </a:ext>
            </a:extLst>
          </p:cNvPr>
          <p:cNvSpPr>
            <a:spLocks noGrp="1"/>
          </p:cNvSpPr>
          <p:nvPr>
            <p:ph type="sldNum" sz="quarter" idx="12"/>
          </p:nvPr>
        </p:nvSpPr>
        <p:spPr/>
        <p:txBody>
          <a:bodyPr/>
          <a:lstStyle/>
          <a:p>
            <a:fld id="{857445CD-5FF3-462D-9088-FCFCF0FA7825}" type="slidenum">
              <a:rPr lang="en-US" smtClean="0"/>
              <a:t>‹#›</a:t>
            </a:fld>
            <a:endParaRPr lang="en-US" dirty="0"/>
          </a:p>
        </p:txBody>
      </p:sp>
    </p:spTree>
    <p:extLst>
      <p:ext uri="{BB962C8B-B14F-4D97-AF65-F5344CB8AC3E}">
        <p14:creationId xmlns:p14="http://schemas.microsoft.com/office/powerpoint/2010/main" val="23286522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979811-5203-5F35-884B-89165FFB1C4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A2DA9F2-7C14-E2A4-AB84-8F19B69740A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7C6B132-C41A-8F8A-F435-4A62CBA01DF5}"/>
              </a:ext>
            </a:extLst>
          </p:cNvPr>
          <p:cNvSpPr>
            <a:spLocks noGrp="1"/>
          </p:cNvSpPr>
          <p:nvPr>
            <p:ph type="dt" sz="half" idx="10"/>
          </p:nvPr>
        </p:nvSpPr>
        <p:spPr/>
        <p:txBody>
          <a:bodyPr/>
          <a:lstStyle/>
          <a:p>
            <a:fld id="{ADD1DDEF-D957-42EA-993D-BC96A40C9923}" type="datetimeFigureOut">
              <a:rPr lang="en-US" smtClean="0"/>
              <a:t>2/25/2024</a:t>
            </a:fld>
            <a:endParaRPr lang="en-US" dirty="0"/>
          </a:p>
        </p:txBody>
      </p:sp>
      <p:sp>
        <p:nvSpPr>
          <p:cNvPr id="5" name="Footer Placeholder 4">
            <a:extLst>
              <a:ext uri="{FF2B5EF4-FFF2-40B4-BE49-F238E27FC236}">
                <a16:creationId xmlns:a16="http://schemas.microsoft.com/office/drawing/2014/main" id="{F73BD3A5-A0BA-E27E-FBCD-1E1F32AE144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B4BDB85-A3E8-2BC5-0008-E46A5F9DAE55}"/>
              </a:ext>
            </a:extLst>
          </p:cNvPr>
          <p:cNvSpPr>
            <a:spLocks noGrp="1"/>
          </p:cNvSpPr>
          <p:nvPr>
            <p:ph type="sldNum" sz="quarter" idx="12"/>
          </p:nvPr>
        </p:nvSpPr>
        <p:spPr/>
        <p:txBody>
          <a:bodyPr/>
          <a:lstStyle/>
          <a:p>
            <a:fld id="{857445CD-5FF3-462D-9088-FCFCF0FA7825}" type="slidenum">
              <a:rPr lang="en-US" smtClean="0"/>
              <a:t>‹#›</a:t>
            </a:fld>
            <a:endParaRPr lang="en-US" dirty="0"/>
          </a:p>
        </p:txBody>
      </p:sp>
    </p:spTree>
    <p:extLst>
      <p:ext uri="{BB962C8B-B14F-4D97-AF65-F5344CB8AC3E}">
        <p14:creationId xmlns:p14="http://schemas.microsoft.com/office/powerpoint/2010/main" val="22518675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E0C333-671F-8AAE-DE4F-C1645BE2AB9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762477B-29C2-FC56-4319-011FF4EE6B2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84CDD63-82F3-CC43-E908-C9D7D5D7D362}"/>
              </a:ext>
            </a:extLst>
          </p:cNvPr>
          <p:cNvSpPr>
            <a:spLocks noGrp="1"/>
          </p:cNvSpPr>
          <p:nvPr>
            <p:ph type="dt" sz="half" idx="10"/>
          </p:nvPr>
        </p:nvSpPr>
        <p:spPr/>
        <p:txBody>
          <a:bodyPr/>
          <a:lstStyle/>
          <a:p>
            <a:fld id="{ADD1DDEF-D957-42EA-993D-BC96A40C9923}" type="datetimeFigureOut">
              <a:rPr lang="en-US" smtClean="0"/>
              <a:t>2/25/2024</a:t>
            </a:fld>
            <a:endParaRPr lang="en-US" dirty="0"/>
          </a:p>
        </p:txBody>
      </p:sp>
      <p:sp>
        <p:nvSpPr>
          <p:cNvPr id="5" name="Footer Placeholder 4">
            <a:extLst>
              <a:ext uri="{FF2B5EF4-FFF2-40B4-BE49-F238E27FC236}">
                <a16:creationId xmlns:a16="http://schemas.microsoft.com/office/drawing/2014/main" id="{E6CEA879-4C1D-EC56-8AB1-ACDB64B4B6C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D18FAD4D-8AA4-B688-F240-E1AED76C5BBD}"/>
              </a:ext>
            </a:extLst>
          </p:cNvPr>
          <p:cNvSpPr>
            <a:spLocks noGrp="1"/>
          </p:cNvSpPr>
          <p:nvPr>
            <p:ph type="sldNum" sz="quarter" idx="12"/>
          </p:nvPr>
        </p:nvSpPr>
        <p:spPr/>
        <p:txBody>
          <a:bodyPr/>
          <a:lstStyle/>
          <a:p>
            <a:fld id="{857445CD-5FF3-462D-9088-FCFCF0FA7825}" type="slidenum">
              <a:rPr lang="en-US" smtClean="0"/>
              <a:t>‹#›</a:t>
            </a:fld>
            <a:endParaRPr lang="en-US" dirty="0"/>
          </a:p>
        </p:txBody>
      </p:sp>
    </p:spTree>
    <p:extLst>
      <p:ext uri="{BB962C8B-B14F-4D97-AF65-F5344CB8AC3E}">
        <p14:creationId xmlns:p14="http://schemas.microsoft.com/office/powerpoint/2010/main" val="21074037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EF22D-BF30-0E20-523A-D8D97C7CFF5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0373F8B-2B39-97B0-887E-5B989D39B29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198A85E-4F7E-193C-5AFD-3FCA49F86C1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1676903-3493-5146-EF7C-CDE0B62D7E11}"/>
              </a:ext>
            </a:extLst>
          </p:cNvPr>
          <p:cNvSpPr>
            <a:spLocks noGrp="1"/>
          </p:cNvSpPr>
          <p:nvPr>
            <p:ph type="dt" sz="half" idx="10"/>
          </p:nvPr>
        </p:nvSpPr>
        <p:spPr/>
        <p:txBody>
          <a:bodyPr/>
          <a:lstStyle/>
          <a:p>
            <a:fld id="{ADD1DDEF-D957-42EA-993D-BC96A40C9923}" type="datetimeFigureOut">
              <a:rPr lang="en-US" smtClean="0"/>
              <a:t>2/25/2024</a:t>
            </a:fld>
            <a:endParaRPr lang="en-US" dirty="0"/>
          </a:p>
        </p:txBody>
      </p:sp>
      <p:sp>
        <p:nvSpPr>
          <p:cNvPr id="6" name="Footer Placeholder 5">
            <a:extLst>
              <a:ext uri="{FF2B5EF4-FFF2-40B4-BE49-F238E27FC236}">
                <a16:creationId xmlns:a16="http://schemas.microsoft.com/office/drawing/2014/main" id="{E3161B4C-D472-D71F-D7C1-EBFC852971BC}"/>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6CD0C156-1EDE-E5E7-49C4-22ABCFDCECD1}"/>
              </a:ext>
            </a:extLst>
          </p:cNvPr>
          <p:cNvSpPr>
            <a:spLocks noGrp="1"/>
          </p:cNvSpPr>
          <p:nvPr>
            <p:ph type="sldNum" sz="quarter" idx="12"/>
          </p:nvPr>
        </p:nvSpPr>
        <p:spPr/>
        <p:txBody>
          <a:bodyPr/>
          <a:lstStyle/>
          <a:p>
            <a:fld id="{857445CD-5FF3-462D-9088-FCFCF0FA7825}" type="slidenum">
              <a:rPr lang="en-US" smtClean="0"/>
              <a:t>‹#›</a:t>
            </a:fld>
            <a:endParaRPr lang="en-US" dirty="0"/>
          </a:p>
        </p:txBody>
      </p:sp>
    </p:spTree>
    <p:extLst>
      <p:ext uri="{BB962C8B-B14F-4D97-AF65-F5344CB8AC3E}">
        <p14:creationId xmlns:p14="http://schemas.microsoft.com/office/powerpoint/2010/main" val="6848130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3F212F-CA57-4881-CA5C-D9D3F1FC77B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022575C-ADAE-CAD8-18EA-3B2B8A29DE6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8BB287C-AB5F-16A9-917C-3E9F9844679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5D5957B-D1B3-255A-16FF-A32B0C71F59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5B2EA20-5EB3-E104-DB63-EB174FDC7B2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00B8356-52D7-FB0C-A466-EB245E78224B}"/>
              </a:ext>
            </a:extLst>
          </p:cNvPr>
          <p:cNvSpPr>
            <a:spLocks noGrp="1"/>
          </p:cNvSpPr>
          <p:nvPr>
            <p:ph type="dt" sz="half" idx="10"/>
          </p:nvPr>
        </p:nvSpPr>
        <p:spPr/>
        <p:txBody>
          <a:bodyPr/>
          <a:lstStyle/>
          <a:p>
            <a:fld id="{ADD1DDEF-D957-42EA-993D-BC96A40C9923}" type="datetimeFigureOut">
              <a:rPr lang="en-US" smtClean="0"/>
              <a:t>2/25/2024</a:t>
            </a:fld>
            <a:endParaRPr lang="en-US" dirty="0"/>
          </a:p>
        </p:txBody>
      </p:sp>
      <p:sp>
        <p:nvSpPr>
          <p:cNvPr id="8" name="Footer Placeholder 7">
            <a:extLst>
              <a:ext uri="{FF2B5EF4-FFF2-40B4-BE49-F238E27FC236}">
                <a16:creationId xmlns:a16="http://schemas.microsoft.com/office/drawing/2014/main" id="{E839D15C-B2C7-F806-D53E-6C1025D69E24}"/>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454E532C-015B-BA81-E15A-B37B1CD6CB7D}"/>
              </a:ext>
            </a:extLst>
          </p:cNvPr>
          <p:cNvSpPr>
            <a:spLocks noGrp="1"/>
          </p:cNvSpPr>
          <p:nvPr>
            <p:ph type="sldNum" sz="quarter" idx="12"/>
          </p:nvPr>
        </p:nvSpPr>
        <p:spPr/>
        <p:txBody>
          <a:bodyPr/>
          <a:lstStyle/>
          <a:p>
            <a:fld id="{857445CD-5FF3-462D-9088-FCFCF0FA7825}" type="slidenum">
              <a:rPr lang="en-US" smtClean="0"/>
              <a:t>‹#›</a:t>
            </a:fld>
            <a:endParaRPr lang="en-US" dirty="0"/>
          </a:p>
        </p:txBody>
      </p:sp>
    </p:spTree>
    <p:extLst>
      <p:ext uri="{BB962C8B-B14F-4D97-AF65-F5344CB8AC3E}">
        <p14:creationId xmlns:p14="http://schemas.microsoft.com/office/powerpoint/2010/main" val="342980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F37FA-B85D-D2EC-8B58-A7F975D1D8E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32F1D28-0292-596A-8D7B-A667454522B1}"/>
              </a:ext>
            </a:extLst>
          </p:cNvPr>
          <p:cNvSpPr>
            <a:spLocks noGrp="1"/>
          </p:cNvSpPr>
          <p:nvPr>
            <p:ph type="dt" sz="half" idx="10"/>
          </p:nvPr>
        </p:nvSpPr>
        <p:spPr/>
        <p:txBody>
          <a:bodyPr/>
          <a:lstStyle/>
          <a:p>
            <a:fld id="{ADD1DDEF-D957-42EA-993D-BC96A40C9923}" type="datetimeFigureOut">
              <a:rPr lang="en-US" smtClean="0"/>
              <a:t>2/25/2024</a:t>
            </a:fld>
            <a:endParaRPr lang="en-US" dirty="0"/>
          </a:p>
        </p:txBody>
      </p:sp>
      <p:sp>
        <p:nvSpPr>
          <p:cNvPr id="4" name="Footer Placeholder 3">
            <a:extLst>
              <a:ext uri="{FF2B5EF4-FFF2-40B4-BE49-F238E27FC236}">
                <a16:creationId xmlns:a16="http://schemas.microsoft.com/office/drawing/2014/main" id="{9DFD9A91-D992-21D2-8CD3-B0ACAEE1E6AD}"/>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231A88A2-E96C-E41D-2670-7507CD1DF6D3}"/>
              </a:ext>
            </a:extLst>
          </p:cNvPr>
          <p:cNvSpPr>
            <a:spLocks noGrp="1"/>
          </p:cNvSpPr>
          <p:nvPr>
            <p:ph type="sldNum" sz="quarter" idx="12"/>
          </p:nvPr>
        </p:nvSpPr>
        <p:spPr/>
        <p:txBody>
          <a:bodyPr/>
          <a:lstStyle/>
          <a:p>
            <a:fld id="{857445CD-5FF3-462D-9088-FCFCF0FA7825}" type="slidenum">
              <a:rPr lang="en-US" smtClean="0"/>
              <a:t>‹#›</a:t>
            </a:fld>
            <a:endParaRPr lang="en-US" dirty="0"/>
          </a:p>
        </p:txBody>
      </p:sp>
    </p:spTree>
    <p:extLst>
      <p:ext uri="{BB962C8B-B14F-4D97-AF65-F5344CB8AC3E}">
        <p14:creationId xmlns:p14="http://schemas.microsoft.com/office/powerpoint/2010/main" val="22985324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4F898F6-FB4C-198E-61D4-ACB931B47DC5}"/>
              </a:ext>
            </a:extLst>
          </p:cNvPr>
          <p:cNvSpPr>
            <a:spLocks noGrp="1"/>
          </p:cNvSpPr>
          <p:nvPr>
            <p:ph type="dt" sz="half" idx="10"/>
          </p:nvPr>
        </p:nvSpPr>
        <p:spPr/>
        <p:txBody>
          <a:bodyPr/>
          <a:lstStyle/>
          <a:p>
            <a:fld id="{ADD1DDEF-D957-42EA-993D-BC96A40C9923}" type="datetimeFigureOut">
              <a:rPr lang="en-US" smtClean="0"/>
              <a:t>2/25/2024</a:t>
            </a:fld>
            <a:endParaRPr lang="en-US" dirty="0"/>
          </a:p>
        </p:txBody>
      </p:sp>
      <p:sp>
        <p:nvSpPr>
          <p:cNvPr id="3" name="Footer Placeholder 2">
            <a:extLst>
              <a:ext uri="{FF2B5EF4-FFF2-40B4-BE49-F238E27FC236}">
                <a16:creationId xmlns:a16="http://schemas.microsoft.com/office/drawing/2014/main" id="{31F131C7-6469-7346-938B-332E9BCE9C3C}"/>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67E6C1FC-5DAC-3560-86E0-2986B7FF206F}"/>
              </a:ext>
            </a:extLst>
          </p:cNvPr>
          <p:cNvSpPr>
            <a:spLocks noGrp="1"/>
          </p:cNvSpPr>
          <p:nvPr>
            <p:ph type="sldNum" sz="quarter" idx="12"/>
          </p:nvPr>
        </p:nvSpPr>
        <p:spPr/>
        <p:txBody>
          <a:bodyPr/>
          <a:lstStyle/>
          <a:p>
            <a:fld id="{857445CD-5FF3-462D-9088-FCFCF0FA7825}" type="slidenum">
              <a:rPr lang="en-US" smtClean="0"/>
              <a:t>‹#›</a:t>
            </a:fld>
            <a:endParaRPr lang="en-US" dirty="0"/>
          </a:p>
        </p:txBody>
      </p:sp>
    </p:spTree>
    <p:extLst>
      <p:ext uri="{BB962C8B-B14F-4D97-AF65-F5344CB8AC3E}">
        <p14:creationId xmlns:p14="http://schemas.microsoft.com/office/powerpoint/2010/main" val="36307941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1FD298-880E-8A24-B9AA-767EA31E83A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2507990-E3A0-048A-75A0-F1E20DA3B6E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435135B-CA08-8D76-03E8-0DCD9B67704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F2A50D9-9B8E-338E-ADAE-3E8FB71EFDBF}"/>
              </a:ext>
            </a:extLst>
          </p:cNvPr>
          <p:cNvSpPr>
            <a:spLocks noGrp="1"/>
          </p:cNvSpPr>
          <p:nvPr>
            <p:ph type="dt" sz="half" idx="10"/>
          </p:nvPr>
        </p:nvSpPr>
        <p:spPr/>
        <p:txBody>
          <a:bodyPr/>
          <a:lstStyle/>
          <a:p>
            <a:fld id="{ADD1DDEF-D957-42EA-993D-BC96A40C9923}" type="datetimeFigureOut">
              <a:rPr lang="en-US" smtClean="0"/>
              <a:t>2/25/2024</a:t>
            </a:fld>
            <a:endParaRPr lang="en-US" dirty="0"/>
          </a:p>
        </p:txBody>
      </p:sp>
      <p:sp>
        <p:nvSpPr>
          <p:cNvPr id="6" name="Footer Placeholder 5">
            <a:extLst>
              <a:ext uri="{FF2B5EF4-FFF2-40B4-BE49-F238E27FC236}">
                <a16:creationId xmlns:a16="http://schemas.microsoft.com/office/drawing/2014/main" id="{38B65F81-155B-08FF-9AC6-63E6DFF36BDF}"/>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F642933C-8366-D11D-E326-3060520E879E}"/>
              </a:ext>
            </a:extLst>
          </p:cNvPr>
          <p:cNvSpPr>
            <a:spLocks noGrp="1"/>
          </p:cNvSpPr>
          <p:nvPr>
            <p:ph type="sldNum" sz="quarter" idx="12"/>
          </p:nvPr>
        </p:nvSpPr>
        <p:spPr/>
        <p:txBody>
          <a:bodyPr/>
          <a:lstStyle/>
          <a:p>
            <a:fld id="{857445CD-5FF3-462D-9088-FCFCF0FA7825}" type="slidenum">
              <a:rPr lang="en-US" smtClean="0"/>
              <a:t>‹#›</a:t>
            </a:fld>
            <a:endParaRPr lang="en-US" dirty="0"/>
          </a:p>
        </p:txBody>
      </p:sp>
    </p:spTree>
    <p:extLst>
      <p:ext uri="{BB962C8B-B14F-4D97-AF65-F5344CB8AC3E}">
        <p14:creationId xmlns:p14="http://schemas.microsoft.com/office/powerpoint/2010/main" val="18927257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4A9E1C-29D7-0B5D-B6B0-37C2F36AB9A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3AEC862-4277-B4F8-D90E-9F8F89A00A4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B103BEF2-8916-5D9E-747F-A1259687EFF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7F681F2-589E-A945-DA93-0F222C52168E}"/>
              </a:ext>
            </a:extLst>
          </p:cNvPr>
          <p:cNvSpPr>
            <a:spLocks noGrp="1"/>
          </p:cNvSpPr>
          <p:nvPr>
            <p:ph type="dt" sz="half" idx="10"/>
          </p:nvPr>
        </p:nvSpPr>
        <p:spPr/>
        <p:txBody>
          <a:bodyPr/>
          <a:lstStyle/>
          <a:p>
            <a:fld id="{ADD1DDEF-D957-42EA-993D-BC96A40C9923}" type="datetimeFigureOut">
              <a:rPr lang="en-US" smtClean="0"/>
              <a:t>2/25/2024</a:t>
            </a:fld>
            <a:endParaRPr lang="en-US" dirty="0"/>
          </a:p>
        </p:txBody>
      </p:sp>
      <p:sp>
        <p:nvSpPr>
          <p:cNvPr id="6" name="Footer Placeholder 5">
            <a:extLst>
              <a:ext uri="{FF2B5EF4-FFF2-40B4-BE49-F238E27FC236}">
                <a16:creationId xmlns:a16="http://schemas.microsoft.com/office/drawing/2014/main" id="{B0F819A2-1D5B-2E51-93BC-084CF3C4EA23}"/>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A2937869-7FBA-BC51-CEF4-77FC00479AAC}"/>
              </a:ext>
            </a:extLst>
          </p:cNvPr>
          <p:cNvSpPr>
            <a:spLocks noGrp="1"/>
          </p:cNvSpPr>
          <p:nvPr>
            <p:ph type="sldNum" sz="quarter" idx="12"/>
          </p:nvPr>
        </p:nvSpPr>
        <p:spPr/>
        <p:txBody>
          <a:bodyPr/>
          <a:lstStyle/>
          <a:p>
            <a:fld id="{857445CD-5FF3-462D-9088-FCFCF0FA7825}" type="slidenum">
              <a:rPr lang="en-US" smtClean="0"/>
              <a:t>‹#›</a:t>
            </a:fld>
            <a:endParaRPr lang="en-US" dirty="0"/>
          </a:p>
        </p:txBody>
      </p:sp>
    </p:spTree>
    <p:extLst>
      <p:ext uri="{BB962C8B-B14F-4D97-AF65-F5344CB8AC3E}">
        <p14:creationId xmlns:p14="http://schemas.microsoft.com/office/powerpoint/2010/main" val="11045972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6583CE-C5B9-27CD-A612-4070DF6980D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E315D74-B9D5-2351-98E8-9FABFCC3FC3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2FE9D60-9753-B6CA-51E5-B412EC281FC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DD1DDEF-D957-42EA-993D-BC96A40C9923}" type="datetimeFigureOut">
              <a:rPr lang="en-US" smtClean="0"/>
              <a:t>2/25/2024</a:t>
            </a:fld>
            <a:endParaRPr lang="en-US" dirty="0"/>
          </a:p>
        </p:txBody>
      </p:sp>
      <p:sp>
        <p:nvSpPr>
          <p:cNvPr id="5" name="Footer Placeholder 4">
            <a:extLst>
              <a:ext uri="{FF2B5EF4-FFF2-40B4-BE49-F238E27FC236}">
                <a16:creationId xmlns:a16="http://schemas.microsoft.com/office/drawing/2014/main" id="{1C62B27B-F50F-FB89-0E0B-8FC9109C4E7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5E512895-8F0A-6938-53E3-A0692DB0967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57445CD-5FF3-462D-9088-FCFCF0FA7825}" type="slidenum">
              <a:rPr lang="en-US" smtClean="0"/>
              <a:t>‹#›</a:t>
            </a:fld>
            <a:endParaRPr lang="en-US" dirty="0"/>
          </a:p>
        </p:txBody>
      </p:sp>
    </p:spTree>
    <p:extLst>
      <p:ext uri="{BB962C8B-B14F-4D97-AF65-F5344CB8AC3E}">
        <p14:creationId xmlns:p14="http://schemas.microsoft.com/office/powerpoint/2010/main" val="3902302836"/>
      </p:ext>
    </p:extLst>
  </p:cSld>
  <p:clrMap bg1="lt1" tx1="dk1" bg2="lt2" tx2="dk2" accent1="accent1" accent2="accent2" accent3="accent3" accent4="accent4" accent5="accent5" accent6="accent6" hlink="hlink" folHlink="folHlink"/>
  <p:sldLayoutIdLst>
    <p:sldLayoutId id="2147483732" r:id="rId1"/>
    <p:sldLayoutId id="2147483733" r:id="rId2"/>
    <p:sldLayoutId id="2147483734" r:id="rId3"/>
    <p:sldLayoutId id="2147483735" r:id="rId4"/>
    <p:sldLayoutId id="2147483736" r:id="rId5"/>
    <p:sldLayoutId id="2147483737" r:id="rId6"/>
    <p:sldLayoutId id="2147483738" r:id="rId7"/>
    <p:sldLayoutId id="2147483739" r:id="rId8"/>
    <p:sldLayoutId id="2147483740" r:id="rId9"/>
    <p:sldLayoutId id="2147483741" r:id="rId10"/>
    <p:sldLayoutId id="2147483742"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FE746734-28A4-E09B-0BC5-D5D141891B6E}"/>
              </a:ext>
            </a:extLst>
          </p:cNvPr>
          <p:cNvSpPr>
            <a:spLocks noGrp="1"/>
          </p:cNvSpPr>
          <p:nvPr>
            <p:ph type="ctrTitle"/>
          </p:nvPr>
        </p:nvSpPr>
        <p:spPr/>
        <p:txBody>
          <a:bodyPr/>
          <a:lstStyle/>
          <a:p>
            <a:endParaRPr lang="en-US" dirty="0"/>
          </a:p>
        </p:txBody>
      </p:sp>
      <p:sp>
        <p:nvSpPr>
          <p:cNvPr id="11" name="Subtitle 10">
            <a:extLst>
              <a:ext uri="{FF2B5EF4-FFF2-40B4-BE49-F238E27FC236}">
                <a16:creationId xmlns:a16="http://schemas.microsoft.com/office/drawing/2014/main" id="{91592281-E4A4-810F-E973-A91C03D49608}"/>
              </a:ext>
            </a:extLst>
          </p:cNvPr>
          <p:cNvSpPr>
            <a:spLocks noGrp="1"/>
          </p:cNvSpPr>
          <p:nvPr>
            <p:ph type="subTitle" idx="1"/>
          </p:nvPr>
        </p:nvSpPr>
        <p:spPr/>
        <p:txBody>
          <a:bodyPr/>
          <a:lstStyle/>
          <a:p>
            <a:endParaRPr lang="en-US" dirty="0"/>
          </a:p>
        </p:txBody>
      </p:sp>
      <p:pic>
        <p:nvPicPr>
          <p:cNvPr id="7" name="Picture 6">
            <a:extLst>
              <a:ext uri="{FF2B5EF4-FFF2-40B4-BE49-F238E27FC236}">
                <a16:creationId xmlns:a16="http://schemas.microsoft.com/office/drawing/2014/main" id="{D08DBCF2-6B9E-02D7-3CD0-C68EEFE91C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7620000"/>
          </a:xfrm>
          <a:prstGeom prst="rect">
            <a:avLst/>
          </a:prstGeom>
        </p:spPr>
      </p:pic>
    </p:spTree>
    <p:extLst>
      <p:ext uri="{BB962C8B-B14F-4D97-AF65-F5344CB8AC3E}">
        <p14:creationId xmlns:p14="http://schemas.microsoft.com/office/powerpoint/2010/main" val="5292930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D9069C-DC03-E4A6-4895-1BBB51C13F8D}"/>
              </a:ext>
            </a:extLst>
          </p:cNvPr>
          <p:cNvSpPr>
            <a:spLocks noGrp="1"/>
          </p:cNvSpPr>
          <p:nvPr>
            <p:ph type="title"/>
          </p:nvPr>
        </p:nvSpPr>
        <p:spPr/>
        <p:txBody>
          <a:bodyPr>
            <a:normAutofit/>
          </a:bodyPr>
          <a:lstStyle/>
          <a:p>
            <a:r>
              <a:rPr lang="en-US" b="1" i="0" dirty="0">
                <a:effectLst/>
                <a:latin typeface="Söhne"/>
              </a:rPr>
              <a:t>Tomato Target Spot:</a:t>
            </a:r>
            <a:br>
              <a:rPr lang="en-US" b="0" i="0" dirty="0">
                <a:effectLst/>
                <a:latin typeface="Söhne"/>
              </a:rPr>
            </a:br>
            <a:endParaRPr lang="en-US" dirty="0"/>
          </a:p>
        </p:txBody>
      </p:sp>
      <p:pic>
        <p:nvPicPr>
          <p:cNvPr id="5" name="Picture Placeholder 4">
            <a:extLst>
              <a:ext uri="{FF2B5EF4-FFF2-40B4-BE49-F238E27FC236}">
                <a16:creationId xmlns:a16="http://schemas.microsoft.com/office/drawing/2014/main" id="{94244BA9-BA95-A668-588D-37462EF6C826}"/>
              </a:ext>
            </a:extLst>
          </p:cNvPr>
          <p:cNvPicPr>
            <a:picLocks noGrp="1" noChangeAspect="1"/>
          </p:cNvPicPr>
          <p:nvPr>
            <p:ph type="pic" idx="1"/>
          </p:nvPr>
        </p:nvPicPr>
        <p:blipFill>
          <a:blip r:embed="rId2"/>
          <a:srcRect l="22982" r="22982"/>
          <a:stretch>
            <a:fillRect/>
          </a:stretch>
        </p:blipFill>
        <p:spPr>
          <a:prstGeom prst="rect">
            <a:avLst/>
          </a:prstGeom>
        </p:spPr>
      </p:pic>
      <p:sp>
        <p:nvSpPr>
          <p:cNvPr id="4" name="Text Placeholder 3">
            <a:extLst>
              <a:ext uri="{FF2B5EF4-FFF2-40B4-BE49-F238E27FC236}">
                <a16:creationId xmlns:a16="http://schemas.microsoft.com/office/drawing/2014/main" id="{368537AD-4AE4-6866-00C8-77A06792B212}"/>
              </a:ext>
            </a:extLst>
          </p:cNvPr>
          <p:cNvSpPr>
            <a:spLocks noGrp="1"/>
          </p:cNvSpPr>
          <p:nvPr>
            <p:ph type="body" sz="half" idx="2"/>
          </p:nvPr>
        </p:nvSpPr>
        <p:spPr/>
        <p:txBody>
          <a:bodyPr>
            <a:noAutofit/>
          </a:bodyPr>
          <a:lstStyle/>
          <a:p>
            <a:pPr algn="l"/>
            <a:r>
              <a:rPr lang="en-US" sz="3200" b="0" i="0" dirty="0">
                <a:effectLst/>
                <a:latin typeface="Söhne"/>
              </a:rPr>
              <a:t>Target spot, caused by the fungus Corynespora cassiicola, appears as circular lesions with concentric rings on tomato leaves potentially reducing overall crop yield.</a:t>
            </a:r>
          </a:p>
          <a:p>
            <a:endParaRPr lang="en-US" sz="3200" dirty="0"/>
          </a:p>
        </p:txBody>
      </p:sp>
    </p:spTree>
    <p:extLst>
      <p:ext uri="{BB962C8B-B14F-4D97-AF65-F5344CB8AC3E}">
        <p14:creationId xmlns:p14="http://schemas.microsoft.com/office/powerpoint/2010/main" val="33086932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F0346E-F24D-71DC-869C-FBB5EAAD4581}"/>
              </a:ext>
            </a:extLst>
          </p:cNvPr>
          <p:cNvSpPr>
            <a:spLocks noGrp="1"/>
          </p:cNvSpPr>
          <p:nvPr>
            <p:ph type="title"/>
          </p:nvPr>
        </p:nvSpPr>
        <p:spPr/>
        <p:txBody>
          <a:bodyPr>
            <a:normAutofit/>
          </a:bodyPr>
          <a:lstStyle/>
          <a:p>
            <a:r>
              <a:rPr lang="en-US" b="1" i="0" dirty="0">
                <a:effectLst/>
              </a:rPr>
              <a:t>Tomato Yellow Leaf Curl Virus:</a:t>
            </a:r>
            <a:br>
              <a:rPr lang="en-US" b="0" i="0" dirty="0">
                <a:effectLst/>
              </a:rPr>
            </a:br>
            <a:endParaRPr lang="en-US" dirty="0"/>
          </a:p>
        </p:txBody>
      </p:sp>
      <p:pic>
        <p:nvPicPr>
          <p:cNvPr id="6146" name="Picture 2" descr="10 Natural Remedies to Cure Tomato Yellow Leaf Curl Virus">
            <a:extLst>
              <a:ext uri="{FF2B5EF4-FFF2-40B4-BE49-F238E27FC236}">
                <a16:creationId xmlns:a16="http://schemas.microsoft.com/office/drawing/2014/main" id="{F73463A5-C54D-A2EC-DCFA-EB7A54FC1577}"/>
              </a:ext>
            </a:extLst>
          </p:cNvPr>
          <p:cNvPicPr>
            <a:picLocks noGrp="1" noChangeAspect="1" noChangeArrowheads="1"/>
          </p:cNvPicPr>
          <p:nvPr>
            <p:ph type="pic" idx="1"/>
          </p:nvPr>
        </p:nvPicPr>
        <p:blipFill>
          <a:blip r:embed="rId2">
            <a:extLst>
              <a:ext uri="{28A0092B-C50C-407E-A947-70E740481C1C}">
                <a14:useLocalDpi xmlns:a14="http://schemas.microsoft.com/office/drawing/2010/main" val="0"/>
              </a:ext>
            </a:extLst>
          </a:blip>
          <a:srcRect t="10520" b="10520"/>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
        <p:nvSpPr>
          <p:cNvPr id="4" name="Text Placeholder 3">
            <a:extLst>
              <a:ext uri="{FF2B5EF4-FFF2-40B4-BE49-F238E27FC236}">
                <a16:creationId xmlns:a16="http://schemas.microsoft.com/office/drawing/2014/main" id="{66B1D3D9-0B06-2C3F-EE69-CBD1C1316A1B}"/>
              </a:ext>
            </a:extLst>
          </p:cNvPr>
          <p:cNvSpPr>
            <a:spLocks noGrp="1"/>
          </p:cNvSpPr>
          <p:nvPr>
            <p:ph type="body" sz="half" idx="2"/>
          </p:nvPr>
        </p:nvSpPr>
        <p:spPr/>
        <p:txBody>
          <a:bodyPr>
            <a:normAutofit/>
          </a:bodyPr>
          <a:lstStyle/>
          <a:p>
            <a:pPr algn="l"/>
            <a:r>
              <a:rPr lang="en-US" sz="3200" b="0" i="0" dirty="0">
                <a:effectLst/>
              </a:rPr>
              <a:t>Tomato yellow leaf curl virus, transmitted by whiteflies, induces distinctive yellowing, curling, and stunting of tomato plants, posing a severe threat to tomato cultivation.</a:t>
            </a:r>
          </a:p>
          <a:p>
            <a:endParaRPr lang="en-US" sz="3200" dirty="0"/>
          </a:p>
        </p:txBody>
      </p:sp>
    </p:spTree>
    <p:extLst>
      <p:ext uri="{BB962C8B-B14F-4D97-AF65-F5344CB8AC3E}">
        <p14:creationId xmlns:p14="http://schemas.microsoft.com/office/powerpoint/2010/main" val="27657236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FFD634-382A-1EC9-11F1-B8B9FA58C4A8}"/>
              </a:ext>
            </a:extLst>
          </p:cNvPr>
          <p:cNvSpPr>
            <a:spLocks noGrp="1"/>
          </p:cNvSpPr>
          <p:nvPr>
            <p:ph type="title"/>
          </p:nvPr>
        </p:nvSpPr>
        <p:spPr/>
        <p:txBody>
          <a:bodyPr>
            <a:normAutofit/>
          </a:bodyPr>
          <a:lstStyle/>
          <a:p>
            <a:r>
              <a:rPr lang="en-US" b="1" i="0" dirty="0">
                <a:effectLst/>
              </a:rPr>
              <a:t>Tomato Mosaic Virus:</a:t>
            </a:r>
            <a:br>
              <a:rPr lang="en-US" b="0" i="0" dirty="0">
                <a:effectLst/>
              </a:rPr>
            </a:br>
            <a:endParaRPr lang="en-US" dirty="0"/>
          </a:p>
        </p:txBody>
      </p:sp>
      <p:pic>
        <p:nvPicPr>
          <p:cNvPr id="7170" name="Picture 2" descr="To avoid viruses in the garden, try planting resistant varieties | Cape  Gazette">
            <a:extLst>
              <a:ext uri="{FF2B5EF4-FFF2-40B4-BE49-F238E27FC236}">
                <a16:creationId xmlns:a16="http://schemas.microsoft.com/office/drawing/2014/main" id="{74D848CC-604E-0C88-44EF-2D62E6ED2CCC}"/>
              </a:ext>
            </a:extLst>
          </p:cNvPr>
          <p:cNvPicPr>
            <a:picLocks noGrp="1" noChangeAspect="1" noChangeArrowheads="1"/>
          </p:cNvPicPr>
          <p:nvPr>
            <p:ph type="pic" idx="1"/>
          </p:nvPr>
        </p:nvPicPr>
        <p:blipFill>
          <a:blip r:embed="rId2">
            <a:extLst>
              <a:ext uri="{28A0092B-C50C-407E-A947-70E740481C1C}">
                <a14:useLocalDpi xmlns:a14="http://schemas.microsoft.com/office/drawing/2010/main" val="0"/>
              </a:ext>
            </a:extLst>
          </a:blip>
          <a:srcRect l="7862" r="7862"/>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
        <p:nvSpPr>
          <p:cNvPr id="4" name="Text Placeholder 3">
            <a:extLst>
              <a:ext uri="{FF2B5EF4-FFF2-40B4-BE49-F238E27FC236}">
                <a16:creationId xmlns:a16="http://schemas.microsoft.com/office/drawing/2014/main" id="{AE106B6F-59B3-572F-B164-AB0B479B03EB}"/>
              </a:ext>
            </a:extLst>
          </p:cNvPr>
          <p:cNvSpPr>
            <a:spLocks noGrp="1"/>
          </p:cNvSpPr>
          <p:nvPr>
            <p:ph type="body" sz="half" idx="2"/>
          </p:nvPr>
        </p:nvSpPr>
        <p:spPr/>
        <p:txBody>
          <a:bodyPr>
            <a:normAutofit/>
          </a:bodyPr>
          <a:lstStyle/>
          <a:p>
            <a:pPr algn="l"/>
            <a:r>
              <a:rPr lang="en-US" sz="3200" b="0" i="0" dirty="0">
                <a:effectLst/>
              </a:rPr>
              <a:t>Tomato mosaic virus, a viral pathogen, manifests as mosaic patterns and leaf distortion, negatively impacting tomato plants and potentially reducing fruit quality</a:t>
            </a:r>
          </a:p>
          <a:p>
            <a:endParaRPr lang="en-US" sz="3200" dirty="0"/>
          </a:p>
        </p:txBody>
      </p:sp>
    </p:spTree>
    <p:extLst>
      <p:ext uri="{BB962C8B-B14F-4D97-AF65-F5344CB8AC3E}">
        <p14:creationId xmlns:p14="http://schemas.microsoft.com/office/powerpoint/2010/main" val="8659760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8014FA9D-C0DB-B1DB-13BA-EBDF2FB8C846}"/>
              </a:ext>
            </a:extLst>
          </p:cNvPr>
          <p:cNvSpPr>
            <a:spLocks noGrp="1"/>
          </p:cNvSpPr>
          <p:nvPr>
            <p:ph type="title"/>
          </p:nvPr>
        </p:nvSpPr>
        <p:spPr/>
        <p:txBody>
          <a:bodyPr/>
          <a:lstStyle/>
          <a:p>
            <a:r>
              <a:rPr lang="en-US" b="1" i="0" dirty="0">
                <a:solidFill>
                  <a:schemeClr val="accent6">
                    <a:lumMod val="50000"/>
                  </a:schemeClr>
                </a:solidFill>
                <a:effectLst/>
              </a:rPr>
              <a:t>The choice of library depends on your preference</a:t>
            </a:r>
            <a:endParaRPr lang="en-US" b="1" dirty="0">
              <a:solidFill>
                <a:schemeClr val="accent6">
                  <a:lumMod val="50000"/>
                </a:schemeClr>
              </a:solidFill>
            </a:endParaRPr>
          </a:p>
        </p:txBody>
      </p:sp>
      <p:sp>
        <p:nvSpPr>
          <p:cNvPr id="13" name="Content Placeholder 12">
            <a:extLst>
              <a:ext uri="{FF2B5EF4-FFF2-40B4-BE49-F238E27FC236}">
                <a16:creationId xmlns:a16="http://schemas.microsoft.com/office/drawing/2014/main" id="{E4A92501-DF85-D48F-C288-B64A7FA2C1F0}"/>
              </a:ext>
            </a:extLst>
          </p:cNvPr>
          <p:cNvSpPr>
            <a:spLocks noGrp="1"/>
          </p:cNvSpPr>
          <p:nvPr>
            <p:ph idx="1"/>
          </p:nvPr>
        </p:nvSpPr>
        <p:spPr>
          <a:xfrm>
            <a:off x="838200" y="1825625"/>
            <a:ext cx="10515600" cy="2746375"/>
          </a:xfrm>
        </p:spPr>
        <p:txBody>
          <a:bodyPr/>
          <a:lstStyle/>
          <a:p>
            <a:r>
              <a:rPr lang="en-US" b="0" dirty="0">
                <a:solidFill>
                  <a:schemeClr val="bg2">
                    <a:lumMod val="10000"/>
                  </a:schemeClr>
                </a:solidFill>
                <a:effectLst/>
                <a:latin typeface="Consolas" panose="020B0609020204030204" pitchFamily="49" charset="0"/>
              </a:rPr>
              <a:t>import tensorflow as t</a:t>
            </a:r>
          </a:p>
          <a:p>
            <a:r>
              <a:rPr lang="en-US" b="0" dirty="0">
                <a:solidFill>
                  <a:schemeClr val="bg2">
                    <a:lumMod val="10000"/>
                  </a:schemeClr>
                </a:solidFill>
                <a:effectLst/>
                <a:latin typeface="Consolas" panose="020B0609020204030204" pitchFamily="49" charset="0"/>
              </a:rPr>
              <a:t>from tensorflow.keras import models,layers</a:t>
            </a:r>
          </a:p>
          <a:p>
            <a:r>
              <a:rPr lang="en-US" b="0" dirty="0">
                <a:solidFill>
                  <a:schemeClr val="bg2">
                    <a:lumMod val="10000"/>
                  </a:schemeClr>
                </a:solidFill>
                <a:effectLst/>
                <a:latin typeface="Consolas" panose="020B0609020204030204" pitchFamily="49" charset="0"/>
              </a:rPr>
              <a:t>import matplotlib.pyplot as plt</a:t>
            </a:r>
          </a:p>
          <a:p>
            <a:r>
              <a:rPr lang="en-US" b="0" dirty="0">
                <a:solidFill>
                  <a:schemeClr val="bg2">
                    <a:lumMod val="10000"/>
                  </a:schemeClr>
                </a:solidFill>
                <a:effectLst/>
                <a:latin typeface="Consolas" panose="020B0609020204030204" pitchFamily="49" charset="0"/>
              </a:rPr>
              <a:t>import numpy as np</a:t>
            </a:r>
          </a:p>
          <a:p>
            <a:r>
              <a:rPr lang="en-US" b="0" dirty="0">
                <a:solidFill>
                  <a:schemeClr val="bg2">
                    <a:lumMod val="10000"/>
                  </a:schemeClr>
                </a:solidFill>
                <a:effectLst/>
                <a:latin typeface="Consolas" panose="020B0609020204030204" pitchFamily="49" charset="0"/>
              </a:rPr>
              <a:t>import pandas as pd</a:t>
            </a:r>
          </a:p>
          <a:p>
            <a:endParaRPr lang="en-US" dirty="0">
              <a:solidFill>
                <a:schemeClr val="bg2">
                  <a:lumMod val="10000"/>
                </a:schemeClr>
              </a:solidFill>
            </a:endParaRPr>
          </a:p>
        </p:txBody>
      </p:sp>
    </p:spTree>
    <p:extLst>
      <p:ext uri="{BB962C8B-B14F-4D97-AF65-F5344CB8AC3E}">
        <p14:creationId xmlns:p14="http://schemas.microsoft.com/office/powerpoint/2010/main" val="20418146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32E534-4865-0603-F938-CCC6928C2FC2}"/>
              </a:ext>
            </a:extLst>
          </p:cNvPr>
          <p:cNvSpPr>
            <a:spLocks noGrp="1"/>
          </p:cNvSpPr>
          <p:nvPr>
            <p:ph type="title"/>
          </p:nvPr>
        </p:nvSpPr>
        <p:spPr/>
        <p:txBody>
          <a:bodyPr/>
          <a:lstStyle/>
          <a:p>
            <a:r>
              <a:rPr lang="en-US" dirty="0">
                <a:solidFill>
                  <a:schemeClr val="accent6">
                    <a:lumMod val="75000"/>
                  </a:schemeClr>
                </a:solidFill>
                <a:latin typeface="Consolas" panose="020B0609020204030204" pitchFamily="49" charset="0"/>
              </a:rPr>
              <a:t>L</a:t>
            </a:r>
            <a:r>
              <a:rPr lang="en-US" b="0" dirty="0">
                <a:solidFill>
                  <a:schemeClr val="accent6">
                    <a:lumMod val="75000"/>
                  </a:schemeClr>
                </a:solidFill>
                <a:effectLst/>
                <a:latin typeface="Consolas" panose="020B0609020204030204" pitchFamily="49" charset="0"/>
              </a:rPr>
              <a:t>oading data from google drive</a:t>
            </a:r>
            <a:endParaRPr lang="en-US" dirty="0">
              <a:solidFill>
                <a:schemeClr val="accent6">
                  <a:lumMod val="75000"/>
                </a:schemeClr>
              </a:solidFill>
            </a:endParaRPr>
          </a:p>
        </p:txBody>
      </p:sp>
      <p:sp>
        <p:nvSpPr>
          <p:cNvPr id="3" name="Content Placeholder 2">
            <a:extLst>
              <a:ext uri="{FF2B5EF4-FFF2-40B4-BE49-F238E27FC236}">
                <a16:creationId xmlns:a16="http://schemas.microsoft.com/office/drawing/2014/main" id="{DD3F6EE3-BE61-73AF-3349-34623AE0BAC1}"/>
              </a:ext>
            </a:extLst>
          </p:cNvPr>
          <p:cNvSpPr>
            <a:spLocks noGrp="1"/>
          </p:cNvSpPr>
          <p:nvPr>
            <p:ph idx="1"/>
          </p:nvPr>
        </p:nvSpPr>
        <p:spPr/>
        <p:txBody>
          <a:bodyPr/>
          <a:lstStyle/>
          <a:p>
            <a:pPr marL="0" indent="0">
              <a:buNone/>
            </a:pPr>
            <a:endParaRPr lang="en-US" b="0" dirty="0">
              <a:solidFill>
                <a:srgbClr val="CCCCCC"/>
              </a:solidFill>
              <a:effectLst/>
              <a:latin typeface="Consolas" panose="020B0609020204030204" pitchFamily="49" charset="0"/>
            </a:endParaRPr>
          </a:p>
          <a:p>
            <a:r>
              <a:rPr lang="en-US" b="0" dirty="0">
                <a:solidFill>
                  <a:schemeClr val="tx1">
                    <a:lumMod val="95000"/>
                    <a:lumOff val="5000"/>
                  </a:schemeClr>
                </a:solidFill>
                <a:effectLst/>
                <a:latin typeface="Consolas" panose="020B0609020204030204" pitchFamily="49" charset="0"/>
              </a:rPr>
              <a:t>dataset=t.keras.preprocessing.image_dataset_from_directory(</a:t>
            </a:r>
          </a:p>
          <a:p>
            <a:r>
              <a:rPr lang="en-US" b="0" dirty="0">
                <a:solidFill>
                  <a:schemeClr val="tx1">
                    <a:lumMod val="95000"/>
                    <a:lumOff val="5000"/>
                  </a:schemeClr>
                </a:solidFill>
                <a:effectLst/>
                <a:latin typeface="Consolas" panose="020B0609020204030204" pitchFamily="49" charset="0"/>
              </a:rPr>
              <a:t>    "/content/drive/MyDrive/Tomato Dataset",</a:t>
            </a:r>
          </a:p>
          <a:p>
            <a:r>
              <a:rPr lang="en-US" b="0" dirty="0">
                <a:solidFill>
                  <a:schemeClr val="tx1">
                    <a:lumMod val="95000"/>
                    <a:lumOff val="5000"/>
                  </a:schemeClr>
                </a:solidFill>
                <a:effectLst/>
                <a:latin typeface="Consolas" panose="020B0609020204030204" pitchFamily="49" charset="0"/>
              </a:rPr>
              <a:t>    shuffle=True,</a:t>
            </a:r>
          </a:p>
          <a:p>
            <a:r>
              <a:rPr lang="en-US" b="0" dirty="0">
                <a:solidFill>
                  <a:schemeClr val="tx1">
                    <a:lumMod val="95000"/>
                    <a:lumOff val="5000"/>
                  </a:schemeClr>
                </a:solidFill>
                <a:effectLst/>
                <a:latin typeface="Consolas" panose="020B0609020204030204" pitchFamily="49" charset="0"/>
              </a:rPr>
              <a:t>    image_size=( IMAGE_SIZE,IMAGE_SIZE),</a:t>
            </a:r>
          </a:p>
          <a:p>
            <a:r>
              <a:rPr lang="en-US" b="0" dirty="0">
                <a:solidFill>
                  <a:schemeClr val="tx1">
                    <a:lumMod val="95000"/>
                    <a:lumOff val="5000"/>
                  </a:schemeClr>
                </a:solidFill>
                <a:effectLst/>
                <a:latin typeface="Consolas" panose="020B0609020204030204" pitchFamily="49" charset="0"/>
              </a:rPr>
              <a:t>     batch_size=BATCH_SIZE</a:t>
            </a:r>
          </a:p>
          <a:p>
            <a:r>
              <a:rPr lang="en-US" b="0" dirty="0">
                <a:solidFill>
                  <a:schemeClr val="tx1">
                    <a:lumMod val="95000"/>
                    <a:lumOff val="5000"/>
                  </a:schemeClr>
                </a:solidFill>
                <a:effectLst/>
                <a:latin typeface="Consolas" panose="020B0609020204030204" pitchFamily="49" charset="0"/>
              </a:rPr>
              <a:t>)</a:t>
            </a:r>
          </a:p>
          <a:p>
            <a:pPr marL="0" indent="0">
              <a:buNone/>
            </a:pPr>
            <a:endParaRPr lang="en-US" dirty="0"/>
          </a:p>
        </p:txBody>
      </p:sp>
    </p:spTree>
    <p:extLst>
      <p:ext uri="{BB962C8B-B14F-4D97-AF65-F5344CB8AC3E}">
        <p14:creationId xmlns:p14="http://schemas.microsoft.com/office/powerpoint/2010/main" val="23525191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4762C1-D6F3-0ABD-A550-5831F9AF689E}"/>
              </a:ext>
            </a:extLst>
          </p:cNvPr>
          <p:cNvSpPr>
            <a:spLocks noGrp="1"/>
          </p:cNvSpPr>
          <p:nvPr>
            <p:ph type="title"/>
          </p:nvPr>
        </p:nvSpPr>
        <p:spPr/>
        <p:txBody>
          <a:bodyPr>
            <a:noAutofit/>
          </a:bodyPr>
          <a:lstStyle/>
          <a:p>
            <a:r>
              <a:rPr lang="en-US" sz="2400" b="1" dirty="0">
                <a:solidFill>
                  <a:schemeClr val="accent6">
                    <a:lumMod val="50000"/>
                  </a:schemeClr>
                </a:solidFill>
                <a:effectLst/>
                <a:latin typeface="Consolas" panose="020B0609020204030204" pitchFamily="49" charset="0"/>
              </a:rPr>
              <a:t>split the Data into 80% for training</a:t>
            </a:r>
            <a:br>
              <a:rPr lang="en-US" sz="2400" b="1" dirty="0">
                <a:solidFill>
                  <a:schemeClr val="accent6">
                    <a:lumMod val="50000"/>
                  </a:schemeClr>
                </a:solidFill>
                <a:effectLst/>
                <a:latin typeface="Consolas" panose="020B0609020204030204" pitchFamily="49" charset="0"/>
              </a:rPr>
            </a:br>
            <a:r>
              <a:rPr lang="en-US" sz="2400" b="1" dirty="0">
                <a:solidFill>
                  <a:schemeClr val="accent6">
                    <a:lumMod val="50000"/>
                  </a:schemeClr>
                </a:solidFill>
                <a:effectLst/>
                <a:latin typeface="Consolas" panose="020B0609020204030204" pitchFamily="49" charset="0"/>
              </a:rPr>
              <a:t>                      #10% for testing</a:t>
            </a:r>
            <a:br>
              <a:rPr lang="en-US" sz="2400" b="1" dirty="0">
                <a:solidFill>
                  <a:schemeClr val="accent6">
                    <a:lumMod val="50000"/>
                  </a:schemeClr>
                </a:solidFill>
                <a:effectLst/>
                <a:latin typeface="Consolas" panose="020B0609020204030204" pitchFamily="49" charset="0"/>
              </a:rPr>
            </a:br>
            <a:r>
              <a:rPr lang="en-US" sz="2400" b="1" dirty="0">
                <a:solidFill>
                  <a:schemeClr val="accent6">
                    <a:lumMod val="50000"/>
                  </a:schemeClr>
                </a:solidFill>
                <a:effectLst/>
                <a:latin typeface="Consolas" panose="020B0609020204030204" pitchFamily="49" charset="0"/>
              </a:rPr>
              <a:t>                      #10% for validation</a:t>
            </a:r>
            <a:br>
              <a:rPr lang="en-US" sz="2400" b="1" dirty="0">
                <a:solidFill>
                  <a:schemeClr val="accent6">
                    <a:lumMod val="50000"/>
                  </a:schemeClr>
                </a:solidFill>
                <a:effectLst/>
                <a:latin typeface="Consolas" panose="020B0609020204030204" pitchFamily="49" charset="0"/>
              </a:rPr>
            </a:br>
            <a:endParaRPr lang="en-US" sz="2400" b="1" dirty="0">
              <a:solidFill>
                <a:schemeClr val="accent6">
                  <a:lumMod val="50000"/>
                </a:schemeClr>
              </a:solidFill>
            </a:endParaRPr>
          </a:p>
        </p:txBody>
      </p:sp>
      <p:sp>
        <p:nvSpPr>
          <p:cNvPr id="3" name="Content Placeholder 2">
            <a:extLst>
              <a:ext uri="{FF2B5EF4-FFF2-40B4-BE49-F238E27FC236}">
                <a16:creationId xmlns:a16="http://schemas.microsoft.com/office/drawing/2014/main" id="{F18836C1-4E0D-345A-D208-9C8AD1CE1A92}"/>
              </a:ext>
            </a:extLst>
          </p:cNvPr>
          <p:cNvSpPr>
            <a:spLocks noGrp="1"/>
          </p:cNvSpPr>
          <p:nvPr>
            <p:ph idx="1"/>
          </p:nvPr>
        </p:nvSpPr>
        <p:spPr/>
        <p:txBody>
          <a:bodyPr>
            <a:normAutofit fontScale="77500" lnSpcReduction="20000"/>
          </a:bodyPr>
          <a:lstStyle/>
          <a:p>
            <a:r>
              <a:rPr lang="en-US" dirty="0">
                <a:solidFill>
                  <a:schemeClr val="bg2">
                    <a:lumMod val="10000"/>
                  </a:schemeClr>
                </a:solidFill>
              </a:rPr>
              <a:t> train_size=0.8</a:t>
            </a:r>
          </a:p>
          <a:p>
            <a:r>
              <a:rPr lang="en-US" dirty="0">
                <a:solidFill>
                  <a:schemeClr val="bg2">
                    <a:lumMod val="10000"/>
                  </a:schemeClr>
                </a:solidFill>
              </a:rPr>
              <a:t>len(dataset)*train_size</a:t>
            </a:r>
          </a:p>
          <a:p>
            <a:r>
              <a:rPr lang="en-US" dirty="0">
                <a:solidFill>
                  <a:schemeClr val="bg2">
                    <a:lumMod val="10000"/>
                  </a:schemeClr>
                </a:solidFill>
              </a:rPr>
              <a:t>train_ds=dataset.take(400)</a:t>
            </a:r>
          </a:p>
          <a:p>
            <a:r>
              <a:rPr lang="en-US" dirty="0">
                <a:solidFill>
                  <a:schemeClr val="bg2">
                    <a:lumMod val="10000"/>
                  </a:schemeClr>
                </a:solidFill>
              </a:rPr>
              <a:t>len(train_ds)</a:t>
            </a:r>
          </a:p>
          <a:p>
            <a:r>
              <a:rPr lang="en-US" dirty="0">
                <a:solidFill>
                  <a:schemeClr val="bg2">
                    <a:lumMod val="10000"/>
                  </a:schemeClr>
                </a:solidFill>
              </a:rPr>
              <a:t>test_ds=dataset.skip(400)</a:t>
            </a:r>
          </a:p>
          <a:p>
            <a:r>
              <a:rPr lang="en-US" dirty="0">
                <a:solidFill>
                  <a:schemeClr val="bg2">
                    <a:lumMod val="10000"/>
                  </a:schemeClr>
                </a:solidFill>
              </a:rPr>
              <a:t>len(test_ds)</a:t>
            </a:r>
          </a:p>
          <a:p>
            <a:r>
              <a:rPr lang="en-US" dirty="0">
                <a:solidFill>
                  <a:schemeClr val="bg2">
                    <a:lumMod val="10000"/>
                  </a:schemeClr>
                </a:solidFill>
              </a:rPr>
              <a:t>val_size=0.1</a:t>
            </a:r>
          </a:p>
          <a:p>
            <a:r>
              <a:rPr lang="en-US" dirty="0">
                <a:solidFill>
                  <a:schemeClr val="bg2">
                    <a:lumMod val="10000"/>
                  </a:schemeClr>
                </a:solidFill>
              </a:rPr>
              <a:t>len(dataset)*val_size</a:t>
            </a:r>
          </a:p>
          <a:p>
            <a:r>
              <a:rPr lang="en-US" dirty="0">
                <a:solidFill>
                  <a:schemeClr val="bg2">
                    <a:lumMod val="10000"/>
                  </a:schemeClr>
                </a:solidFill>
              </a:rPr>
              <a:t>val_ds=test_ds.take(50)</a:t>
            </a:r>
          </a:p>
          <a:p>
            <a:r>
              <a:rPr lang="en-US" dirty="0">
                <a:solidFill>
                  <a:schemeClr val="bg2">
                    <a:lumMod val="10000"/>
                  </a:schemeClr>
                </a:solidFill>
              </a:rPr>
              <a:t>len(val_ds)</a:t>
            </a:r>
          </a:p>
          <a:p>
            <a:r>
              <a:rPr lang="en-US" dirty="0">
                <a:solidFill>
                  <a:schemeClr val="bg2">
                    <a:lumMod val="10000"/>
                  </a:schemeClr>
                </a:solidFill>
              </a:rPr>
              <a:t>test_ds=test_ds.skip(50)</a:t>
            </a:r>
          </a:p>
          <a:p>
            <a:r>
              <a:rPr lang="en-US" dirty="0">
                <a:solidFill>
                  <a:schemeClr val="bg2">
                    <a:lumMod val="10000"/>
                  </a:schemeClr>
                </a:solidFill>
              </a:rPr>
              <a:t>len(test_ds)</a:t>
            </a:r>
          </a:p>
        </p:txBody>
      </p:sp>
    </p:spTree>
    <p:extLst>
      <p:ext uri="{BB962C8B-B14F-4D97-AF65-F5344CB8AC3E}">
        <p14:creationId xmlns:p14="http://schemas.microsoft.com/office/powerpoint/2010/main" val="6779252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34D8A0-1257-C651-6C37-CB58CD098E71}"/>
              </a:ext>
            </a:extLst>
          </p:cNvPr>
          <p:cNvSpPr>
            <a:spLocks noGrp="1"/>
          </p:cNvSpPr>
          <p:nvPr>
            <p:ph type="title"/>
          </p:nvPr>
        </p:nvSpPr>
        <p:spPr/>
        <p:txBody>
          <a:bodyPr>
            <a:normAutofit/>
          </a:bodyPr>
          <a:lstStyle/>
          <a:p>
            <a:r>
              <a:rPr lang="en-US" sz="2400" b="1" i="0" dirty="0">
                <a:solidFill>
                  <a:schemeClr val="accent6">
                    <a:lumMod val="50000"/>
                  </a:schemeClr>
                </a:solidFill>
                <a:effectLst/>
              </a:rPr>
              <a:t>organizing a dataset into partitions for training, validation, and testing, facilitating the development and evaluation of machine learning models</a:t>
            </a:r>
            <a:br>
              <a:rPr lang="en-US" sz="2400" b="1" dirty="0">
                <a:solidFill>
                  <a:schemeClr val="accent6">
                    <a:lumMod val="50000"/>
                  </a:schemeClr>
                </a:solidFill>
              </a:rPr>
            </a:br>
            <a:endParaRPr lang="en-US" sz="2400" b="1" dirty="0">
              <a:solidFill>
                <a:schemeClr val="accent6">
                  <a:lumMod val="50000"/>
                </a:schemeClr>
              </a:solidFill>
            </a:endParaRPr>
          </a:p>
        </p:txBody>
      </p:sp>
      <p:sp>
        <p:nvSpPr>
          <p:cNvPr id="3" name="Content Placeholder 2">
            <a:extLst>
              <a:ext uri="{FF2B5EF4-FFF2-40B4-BE49-F238E27FC236}">
                <a16:creationId xmlns:a16="http://schemas.microsoft.com/office/drawing/2014/main" id="{082C677B-8257-E2A4-26FF-DAFD86100B19}"/>
              </a:ext>
            </a:extLst>
          </p:cNvPr>
          <p:cNvSpPr>
            <a:spLocks noGrp="1"/>
          </p:cNvSpPr>
          <p:nvPr>
            <p:ph idx="1"/>
          </p:nvPr>
        </p:nvSpPr>
        <p:spPr/>
        <p:txBody>
          <a:bodyPr>
            <a:normAutofit fontScale="77500" lnSpcReduction="20000"/>
          </a:bodyPr>
          <a:lstStyle/>
          <a:p>
            <a:r>
              <a:rPr lang="en-US" b="0" dirty="0">
                <a:solidFill>
                  <a:schemeClr val="tx1">
                    <a:lumMod val="95000"/>
                    <a:lumOff val="5000"/>
                  </a:schemeClr>
                </a:solidFill>
                <a:effectLst/>
                <a:latin typeface="Consolas" panose="020B0609020204030204" pitchFamily="49" charset="0"/>
              </a:rPr>
              <a:t>def get_dataset_partitions_tf(ds,train_split=0.8,val_split=0.1,test_split=0.1,shuffle=True,shuffle_size=1000):</a:t>
            </a:r>
            <a:br>
              <a:rPr lang="en-US" b="0" dirty="0">
                <a:solidFill>
                  <a:schemeClr val="tx1">
                    <a:lumMod val="95000"/>
                    <a:lumOff val="5000"/>
                  </a:schemeClr>
                </a:solidFill>
                <a:effectLst/>
                <a:latin typeface="Consolas" panose="020B0609020204030204" pitchFamily="49" charset="0"/>
              </a:rPr>
            </a:br>
            <a:r>
              <a:rPr lang="en-US" b="0" dirty="0">
                <a:solidFill>
                  <a:schemeClr val="tx1">
                    <a:lumMod val="95000"/>
                    <a:lumOff val="5000"/>
                  </a:schemeClr>
                </a:solidFill>
                <a:effectLst/>
                <a:latin typeface="Consolas" panose="020B0609020204030204" pitchFamily="49" charset="0"/>
              </a:rPr>
              <a:t>    ds_size=len(ds)</a:t>
            </a:r>
          </a:p>
          <a:p>
            <a:br>
              <a:rPr lang="en-US" b="0" dirty="0">
                <a:solidFill>
                  <a:schemeClr val="tx1">
                    <a:lumMod val="95000"/>
                    <a:lumOff val="5000"/>
                  </a:schemeClr>
                </a:solidFill>
                <a:effectLst/>
                <a:latin typeface="Consolas" panose="020B0609020204030204" pitchFamily="49" charset="0"/>
              </a:rPr>
            </a:br>
            <a:r>
              <a:rPr lang="en-US" b="0" dirty="0">
                <a:solidFill>
                  <a:schemeClr val="tx1">
                    <a:lumMod val="95000"/>
                    <a:lumOff val="5000"/>
                  </a:schemeClr>
                </a:solidFill>
                <a:effectLst/>
                <a:latin typeface="Consolas" panose="020B0609020204030204" pitchFamily="49" charset="0"/>
              </a:rPr>
              <a:t>    if shuffle:</a:t>
            </a:r>
          </a:p>
          <a:p>
            <a:r>
              <a:rPr lang="en-US" b="0" dirty="0">
                <a:solidFill>
                  <a:schemeClr val="tx1">
                    <a:lumMod val="95000"/>
                    <a:lumOff val="5000"/>
                  </a:schemeClr>
                </a:solidFill>
                <a:effectLst/>
                <a:latin typeface="Consolas" panose="020B0609020204030204" pitchFamily="49" charset="0"/>
              </a:rPr>
              <a:t>        ds=ds.shuffle(shuffle_size,seed=12)</a:t>
            </a:r>
            <a:br>
              <a:rPr lang="en-US" b="0" dirty="0">
                <a:solidFill>
                  <a:schemeClr val="tx1">
                    <a:lumMod val="95000"/>
                    <a:lumOff val="5000"/>
                  </a:schemeClr>
                </a:solidFill>
                <a:effectLst/>
                <a:latin typeface="Consolas" panose="020B0609020204030204" pitchFamily="49" charset="0"/>
              </a:rPr>
            </a:br>
            <a:r>
              <a:rPr lang="en-US" b="0" dirty="0">
                <a:solidFill>
                  <a:schemeClr val="tx1">
                    <a:lumMod val="95000"/>
                    <a:lumOff val="5000"/>
                  </a:schemeClr>
                </a:solidFill>
                <a:effectLst/>
                <a:latin typeface="Consolas" panose="020B0609020204030204" pitchFamily="49" charset="0"/>
              </a:rPr>
              <a:t>        train_size=int(train_split*ds_size)</a:t>
            </a:r>
          </a:p>
          <a:p>
            <a:r>
              <a:rPr lang="en-US" b="0" dirty="0">
                <a:solidFill>
                  <a:schemeClr val="tx1">
                    <a:lumMod val="95000"/>
                    <a:lumOff val="5000"/>
                  </a:schemeClr>
                </a:solidFill>
                <a:effectLst/>
                <a:latin typeface="Consolas" panose="020B0609020204030204" pitchFamily="49" charset="0"/>
              </a:rPr>
              <a:t>        val_size=int(val_split*ds_size)</a:t>
            </a:r>
          </a:p>
          <a:p>
            <a:r>
              <a:rPr lang="en-US" b="0" dirty="0">
                <a:solidFill>
                  <a:schemeClr val="tx1">
                    <a:lumMod val="95000"/>
                    <a:lumOff val="5000"/>
                  </a:schemeClr>
                </a:solidFill>
                <a:effectLst/>
                <a:latin typeface="Consolas" panose="020B0609020204030204" pitchFamily="49" charset="0"/>
              </a:rPr>
              <a:t>        train_ds=ds.take(train_size)</a:t>
            </a:r>
          </a:p>
          <a:p>
            <a:r>
              <a:rPr lang="en-US" b="0" dirty="0">
                <a:solidFill>
                  <a:schemeClr val="tx1">
                    <a:lumMod val="95000"/>
                    <a:lumOff val="5000"/>
                  </a:schemeClr>
                </a:solidFill>
                <a:effectLst/>
                <a:latin typeface="Consolas" panose="020B0609020204030204" pitchFamily="49" charset="0"/>
              </a:rPr>
              <a:t>        val_ds=ds.skip(train_size).take(val_size)</a:t>
            </a:r>
          </a:p>
          <a:p>
            <a:r>
              <a:rPr lang="en-US" b="0" dirty="0">
                <a:solidFill>
                  <a:schemeClr val="tx1">
                    <a:lumMod val="95000"/>
                    <a:lumOff val="5000"/>
                  </a:schemeClr>
                </a:solidFill>
                <a:effectLst/>
                <a:latin typeface="Consolas" panose="020B0609020204030204" pitchFamily="49" charset="0"/>
              </a:rPr>
              <a:t>        test_ds=ds.skip(train_size).skip(val_size)</a:t>
            </a:r>
          </a:p>
          <a:p>
            <a:br>
              <a:rPr lang="en-US" b="0" dirty="0">
                <a:solidFill>
                  <a:schemeClr val="tx1">
                    <a:lumMod val="95000"/>
                    <a:lumOff val="5000"/>
                  </a:schemeClr>
                </a:solidFill>
                <a:effectLst/>
                <a:latin typeface="Consolas" panose="020B0609020204030204" pitchFamily="49" charset="0"/>
              </a:rPr>
            </a:br>
            <a:r>
              <a:rPr lang="en-US" b="0" dirty="0">
                <a:solidFill>
                  <a:schemeClr val="tx1">
                    <a:lumMod val="95000"/>
                    <a:lumOff val="5000"/>
                  </a:schemeClr>
                </a:solidFill>
                <a:effectLst/>
                <a:latin typeface="Consolas" panose="020B0609020204030204" pitchFamily="49" charset="0"/>
              </a:rPr>
              <a:t>    return train_ds,val_ds,test_ds</a:t>
            </a:r>
          </a:p>
          <a:p>
            <a:endParaRPr lang="en-US" dirty="0"/>
          </a:p>
        </p:txBody>
      </p:sp>
    </p:spTree>
    <p:extLst>
      <p:ext uri="{BB962C8B-B14F-4D97-AF65-F5344CB8AC3E}">
        <p14:creationId xmlns:p14="http://schemas.microsoft.com/office/powerpoint/2010/main" val="5440078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48C996-8446-9D3A-D5F8-B0E6B446E5FB}"/>
              </a:ext>
            </a:extLst>
          </p:cNvPr>
          <p:cNvSpPr>
            <a:spLocks noGrp="1"/>
          </p:cNvSpPr>
          <p:nvPr>
            <p:ph type="title"/>
          </p:nvPr>
        </p:nvSpPr>
        <p:spPr/>
        <p:txBody>
          <a:bodyPr>
            <a:normAutofit/>
          </a:bodyPr>
          <a:lstStyle/>
          <a:p>
            <a:r>
              <a:rPr lang="en-US" sz="2800" b="1" dirty="0">
                <a:solidFill>
                  <a:schemeClr val="accent6">
                    <a:lumMod val="50000"/>
                  </a:schemeClr>
                </a:solidFill>
                <a:latin typeface="Consolas" panose="020B0609020204030204" pitchFamily="49" charset="0"/>
              </a:rPr>
              <a:t>E</a:t>
            </a:r>
            <a:r>
              <a:rPr lang="en-US" sz="2800" b="1" dirty="0">
                <a:solidFill>
                  <a:schemeClr val="accent6">
                    <a:lumMod val="50000"/>
                  </a:schemeClr>
                </a:solidFill>
                <a:effectLst/>
                <a:latin typeface="Consolas" panose="020B0609020204030204" pitchFamily="49" charset="0"/>
              </a:rPr>
              <a:t>lements of the dataset in memory after they are loaded from disk or any other data source.</a:t>
            </a:r>
            <a:br>
              <a:rPr lang="en-US" sz="2800" b="1" dirty="0">
                <a:solidFill>
                  <a:schemeClr val="accent6">
                    <a:lumMod val="50000"/>
                  </a:schemeClr>
                </a:solidFill>
                <a:effectLst/>
                <a:latin typeface="Consolas" panose="020B0609020204030204" pitchFamily="49" charset="0"/>
              </a:rPr>
            </a:br>
            <a:endParaRPr lang="en-US" sz="2800" b="1" dirty="0">
              <a:solidFill>
                <a:schemeClr val="accent6">
                  <a:lumMod val="50000"/>
                </a:schemeClr>
              </a:solidFill>
            </a:endParaRPr>
          </a:p>
        </p:txBody>
      </p:sp>
      <p:sp>
        <p:nvSpPr>
          <p:cNvPr id="3" name="Content Placeholder 2">
            <a:extLst>
              <a:ext uri="{FF2B5EF4-FFF2-40B4-BE49-F238E27FC236}">
                <a16:creationId xmlns:a16="http://schemas.microsoft.com/office/drawing/2014/main" id="{307A2CE5-2BBF-1F1A-C874-A3C4A9EF4586}"/>
              </a:ext>
            </a:extLst>
          </p:cNvPr>
          <p:cNvSpPr>
            <a:spLocks noGrp="1"/>
          </p:cNvSpPr>
          <p:nvPr>
            <p:ph idx="1"/>
          </p:nvPr>
        </p:nvSpPr>
        <p:spPr/>
        <p:txBody>
          <a:bodyPr>
            <a:normAutofit/>
          </a:bodyPr>
          <a:lstStyle/>
          <a:p>
            <a:pPr marL="0" indent="0">
              <a:buNone/>
            </a:pPr>
            <a:endParaRPr lang="en-US" b="0" dirty="0">
              <a:solidFill>
                <a:schemeClr val="tx1">
                  <a:lumMod val="95000"/>
                  <a:lumOff val="5000"/>
                </a:schemeClr>
              </a:solidFill>
              <a:effectLst/>
              <a:latin typeface="Consolas" panose="020B0609020204030204" pitchFamily="49" charset="0"/>
            </a:endParaRPr>
          </a:p>
          <a:p>
            <a:r>
              <a:rPr lang="en-US" b="0" dirty="0">
                <a:solidFill>
                  <a:schemeClr val="tx1">
                    <a:lumMod val="95000"/>
                    <a:lumOff val="5000"/>
                  </a:schemeClr>
                </a:solidFill>
                <a:effectLst/>
                <a:latin typeface="Consolas" panose="020B0609020204030204" pitchFamily="49" charset="0"/>
              </a:rPr>
              <a:t>train_ds=train_ds.cache().shuffle(1000).prefetch(buffer_size=t.data.AUTOTUNE)</a:t>
            </a:r>
          </a:p>
          <a:p>
            <a:r>
              <a:rPr lang="en-US" b="0" dirty="0">
                <a:solidFill>
                  <a:schemeClr val="tx1">
                    <a:lumMod val="95000"/>
                    <a:lumOff val="5000"/>
                  </a:schemeClr>
                </a:solidFill>
                <a:effectLst/>
                <a:latin typeface="Consolas" panose="020B0609020204030204" pitchFamily="49" charset="0"/>
              </a:rPr>
              <a:t>val_ds=val_ds.cache().shuffle(1000).prefetch(buffer_size=t.data.AUTOTUNE)</a:t>
            </a:r>
          </a:p>
          <a:p>
            <a:r>
              <a:rPr lang="en-US" b="0" dirty="0">
                <a:solidFill>
                  <a:schemeClr val="tx1">
                    <a:lumMod val="95000"/>
                    <a:lumOff val="5000"/>
                  </a:schemeClr>
                </a:solidFill>
                <a:effectLst/>
                <a:latin typeface="Consolas" panose="020B0609020204030204" pitchFamily="49" charset="0"/>
              </a:rPr>
              <a:t>test_ds=test_ds.cache().shuffle(1000).prefetch(buffer_size=t.data.AUTOTUNE)</a:t>
            </a:r>
          </a:p>
          <a:p>
            <a:endParaRPr lang="en-US" dirty="0">
              <a:solidFill>
                <a:schemeClr val="tx1">
                  <a:lumMod val="95000"/>
                  <a:lumOff val="5000"/>
                </a:schemeClr>
              </a:solidFill>
            </a:endParaRPr>
          </a:p>
        </p:txBody>
      </p:sp>
    </p:spTree>
    <p:extLst>
      <p:ext uri="{BB962C8B-B14F-4D97-AF65-F5344CB8AC3E}">
        <p14:creationId xmlns:p14="http://schemas.microsoft.com/office/powerpoint/2010/main" val="3761918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78D65A-2287-2730-1F7C-0CC13994307A}"/>
              </a:ext>
            </a:extLst>
          </p:cNvPr>
          <p:cNvSpPr>
            <a:spLocks noGrp="1"/>
          </p:cNvSpPr>
          <p:nvPr>
            <p:ph type="title"/>
          </p:nvPr>
        </p:nvSpPr>
        <p:spPr/>
        <p:txBody>
          <a:bodyPr>
            <a:noAutofit/>
          </a:bodyPr>
          <a:lstStyle/>
          <a:p>
            <a:r>
              <a:rPr lang="en-US" sz="3600" b="0" dirty="0">
                <a:solidFill>
                  <a:schemeClr val="accent6">
                    <a:lumMod val="50000"/>
                  </a:schemeClr>
                </a:solidFill>
                <a:effectLst/>
                <a:latin typeface="Consolas" panose="020B0609020204030204" pitchFamily="49" charset="0"/>
              </a:rPr>
              <a:t># scaling reduce the computing power on the model</a:t>
            </a:r>
            <a:br>
              <a:rPr lang="en-US" sz="3600" b="0" dirty="0">
                <a:solidFill>
                  <a:schemeClr val="accent6">
                    <a:lumMod val="50000"/>
                  </a:schemeClr>
                </a:solidFill>
                <a:effectLst/>
                <a:latin typeface="Consolas" panose="020B0609020204030204" pitchFamily="49" charset="0"/>
              </a:rPr>
            </a:br>
            <a:endParaRPr lang="en-US" sz="3600" dirty="0">
              <a:solidFill>
                <a:schemeClr val="accent6">
                  <a:lumMod val="50000"/>
                </a:schemeClr>
              </a:solidFill>
            </a:endParaRPr>
          </a:p>
        </p:txBody>
      </p:sp>
      <p:sp>
        <p:nvSpPr>
          <p:cNvPr id="3" name="Content Placeholder 2">
            <a:extLst>
              <a:ext uri="{FF2B5EF4-FFF2-40B4-BE49-F238E27FC236}">
                <a16:creationId xmlns:a16="http://schemas.microsoft.com/office/drawing/2014/main" id="{EED0AF7E-C0CE-434D-4262-62763A278DBC}"/>
              </a:ext>
            </a:extLst>
          </p:cNvPr>
          <p:cNvSpPr>
            <a:spLocks noGrp="1"/>
          </p:cNvSpPr>
          <p:nvPr>
            <p:ph idx="1"/>
          </p:nvPr>
        </p:nvSpPr>
        <p:spPr/>
        <p:txBody>
          <a:bodyPr/>
          <a:lstStyle/>
          <a:p>
            <a:r>
              <a:rPr lang="en-US" b="0" dirty="0">
                <a:solidFill>
                  <a:schemeClr val="tx1">
                    <a:lumMod val="95000"/>
                    <a:lumOff val="5000"/>
                  </a:schemeClr>
                </a:solidFill>
                <a:effectLst/>
                <a:latin typeface="Consolas" panose="020B0609020204030204" pitchFamily="49" charset="0"/>
              </a:rPr>
              <a:t>resize_and_rescale=t.keras.Sequential([</a:t>
            </a:r>
          </a:p>
          <a:p>
            <a:r>
              <a:rPr lang="en-US" b="0" dirty="0">
                <a:solidFill>
                  <a:schemeClr val="tx1">
                    <a:lumMod val="95000"/>
                    <a:lumOff val="5000"/>
                  </a:schemeClr>
                </a:solidFill>
                <a:effectLst/>
                <a:latin typeface="Consolas" panose="020B0609020204030204" pitchFamily="49" charset="0"/>
              </a:rPr>
              <a:t>    layers.experimental.preprocessing.Rescaling(IMAGE_SIZE,IMAGE_SIZE),</a:t>
            </a:r>
          </a:p>
          <a:p>
            <a:r>
              <a:rPr lang="en-US" b="0" dirty="0">
                <a:solidFill>
                  <a:schemeClr val="tx1">
                    <a:lumMod val="95000"/>
                    <a:lumOff val="5000"/>
                  </a:schemeClr>
                </a:solidFill>
                <a:effectLst/>
                <a:latin typeface="Consolas" panose="020B0609020204030204" pitchFamily="49" charset="0"/>
              </a:rPr>
              <a:t>    layers.experimental.preprocessing.Rescaling(1.0/255)</a:t>
            </a:r>
          </a:p>
          <a:p>
            <a:r>
              <a:rPr lang="en-US" b="0" dirty="0">
                <a:solidFill>
                  <a:schemeClr val="tx1">
                    <a:lumMod val="95000"/>
                    <a:lumOff val="5000"/>
                  </a:schemeClr>
                </a:solidFill>
                <a:effectLst/>
                <a:latin typeface="Consolas" panose="020B0609020204030204" pitchFamily="49" charset="0"/>
              </a:rPr>
              <a:t>])</a:t>
            </a:r>
          </a:p>
          <a:p>
            <a:endParaRPr lang="en-US" dirty="0">
              <a:solidFill>
                <a:schemeClr val="tx1">
                  <a:lumMod val="95000"/>
                  <a:lumOff val="5000"/>
                </a:schemeClr>
              </a:solidFill>
            </a:endParaRPr>
          </a:p>
        </p:txBody>
      </p:sp>
    </p:spTree>
    <p:extLst>
      <p:ext uri="{BB962C8B-B14F-4D97-AF65-F5344CB8AC3E}">
        <p14:creationId xmlns:p14="http://schemas.microsoft.com/office/powerpoint/2010/main" val="33930143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69D1E-1B03-BED5-75A2-A26EA2405DFA}"/>
              </a:ext>
            </a:extLst>
          </p:cNvPr>
          <p:cNvSpPr>
            <a:spLocks noGrp="1"/>
          </p:cNvSpPr>
          <p:nvPr>
            <p:ph type="title"/>
          </p:nvPr>
        </p:nvSpPr>
        <p:spPr/>
        <p:txBody>
          <a:bodyPr>
            <a:normAutofit/>
          </a:bodyPr>
          <a:lstStyle/>
          <a:p>
            <a:r>
              <a:rPr lang="en-US" sz="2000" b="1" dirty="0">
                <a:solidFill>
                  <a:schemeClr val="accent6">
                    <a:lumMod val="50000"/>
                  </a:schemeClr>
                </a:solidFill>
                <a:effectLst/>
                <a:latin typeface="Consolas" panose="020B0609020204030204" pitchFamily="49" charset="0"/>
              </a:rPr>
              <a:t> Training a model using randomflip and random rotation to perform better</a:t>
            </a:r>
            <a:br>
              <a:rPr lang="en-US" sz="2000" b="1" dirty="0">
                <a:solidFill>
                  <a:schemeClr val="accent6">
                    <a:lumMod val="50000"/>
                  </a:schemeClr>
                </a:solidFill>
                <a:effectLst/>
                <a:latin typeface="Consolas" panose="020B0609020204030204" pitchFamily="49" charset="0"/>
              </a:rPr>
            </a:br>
            <a:r>
              <a:rPr lang="en-US" sz="2000" b="1" dirty="0">
                <a:solidFill>
                  <a:schemeClr val="accent6">
                    <a:lumMod val="50000"/>
                  </a:schemeClr>
                </a:solidFill>
                <a:effectLst/>
                <a:latin typeface="Consolas" panose="020B0609020204030204" pitchFamily="49" charset="0"/>
              </a:rPr>
              <a:t> if it is roatated images in a test data</a:t>
            </a:r>
            <a:br>
              <a:rPr lang="en-US" sz="2000" b="1" dirty="0">
                <a:solidFill>
                  <a:schemeClr val="accent6">
                    <a:lumMod val="50000"/>
                  </a:schemeClr>
                </a:solidFill>
                <a:effectLst/>
                <a:latin typeface="Consolas" panose="020B0609020204030204" pitchFamily="49" charset="0"/>
              </a:rPr>
            </a:br>
            <a:endParaRPr lang="en-US" sz="2000" b="1" dirty="0">
              <a:solidFill>
                <a:schemeClr val="accent6">
                  <a:lumMod val="50000"/>
                </a:schemeClr>
              </a:solidFill>
            </a:endParaRPr>
          </a:p>
        </p:txBody>
      </p:sp>
      <p:sp>
        <p:nvSpPr>
          <p:cNvPr id="3" name="Content Placeholder 2">
            <a:extLst>
              <a:ext uri="{FF2B5EF4-FFF2-40B4-BE49-F238E27FC236}">
                <a16:creationId xmlns:a16="http://schemas.microsoft.com/office/drawing/2014/main" id="{0C084405-212D-8C63-7FF7-5795BA018929}"/>
              </a:ext>
            </a:extLst>
          </p:cNvPr>
          <p:cNvSpPr>
            <a:spLocks noGrp="1"/>
          </p:cNvSpPr>
          <p:nvPr>
            <p:ph idx="1"/>
          </p:nvPr>
        </p:nvSpPr>
        <p:spPr/>
        <p:txBody>
          <a:bodyPr/>
          <a:lstStyle/>
          <a:p>
            <a:r>
              <a:rPr lang="en-US" b="0" dirty="0">
                <a:solidFill>
                  <a:schemeClr val="tx1">
                    <a:lumMod val="95000"/>
                    <a:lumOff val="5000"/>
                  </a:schemeClr>
                </a:solidFill>
                <a:effectLst/>
                <a:latin typeface="Consolas" panose="020B0609020204030204" pitchFamily="49" charset="0"/>
              </a:rPr>
              <a:t>data_augmentation=t.keras.Sequential([</a:t>
            </a:r>
          </a:p>
          <a:p>
            <a:r>
              <a:rPr lang="en-US" b="0" dirty="0">
                <a:solidFill>
                  <a:schemeClr val="tx1">
                    <a:lumMod val="95000"/>
                    <a:lumOff val="5000"/>
                  </a:schemeClr>
                </a:solidFill>
                <a:effectLst/>
                <a:latin typeface="Consolas" panose="020B0609020204030204" pitchFamily="49" charset="0"/>
              </a:rPr>
              <a:t>    layers.experimental.preprocessing.RandomFlip("h  orizontal_and_vertical"),</a:t>
            </a:r>
          </a:p>
          <a:p>
            <a:r>
              <a:rPr lang="en-US" b="0" dirty="0">
                <a:solidFill>
                  <a:schemeClr val="tx1">
                    <a:lumMod val="95000"/>
                    <a:lumOff val="5000"/>
                  </a:schemeClr>
                </a:solidFill>
                <a:effectLst/>
                <a:latin typeface="Consolas" panose="020B0609020204030204" pitchFamily="49" charset="0"/>
              </a:rPr>
              <a:t>    layers.experimental.preprocessing.RandomRotation(0.2)</a:t>
            </a:r>
          </a:p>
          <a:p>
            <a:r>
              <a:rPr lang="en-US" b="0" dirty="0">
                <a:solidFill>
                  <a:schemeClr val="tx1">
                    <a:lumMod val="95000"/>
                    <a:lumOff val="5000"/>
                  </a:schemeClr>
                </a:solidFill>
                <a:effectLst/>
                <a:latin typeface="Consolas" panose="020B0609020204030204" pitchFamily="49" charset="0"/>
              </a:rPr>
              <a:t>])</a:t>
            </a:r>
          </a:p>
        </p:txBody>
      </p:sp>
    </p:spTree>
    <p:extLst>
      <p:ext uri="{BB962C8B-B14F-4D97-AF65-F5344CB8AC3E}">
        <p14:creationId xmlns:p14="http://schemas.microsoft.com/office/powerpoint/2010/main" val="31202569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C2B18C-E152-6341-D5EA-639A186AE45A}"/>
              </a:ext>
            </a:extLst>
          </p:cNvPr>
          <p:cNvSpPr>
            <a:spLocks noGrp="1"/>
          </p:cNvSpPr>
          <p:nvPr>
            <p:ph type="title"/>
          </p:nvPr>
        </p:nvSpPr>
        <p:spPr/>
        <p:txBody>
          <a:bodyPr/>
          <a:lstStyle/>
          <a:p>
            <a:r>
              <a:rPr lang="en-US" b="0" i="0" dirty="0">
                <a:effectLst/>
                <a:latin typeface="DM Serif Display" panose="020F0502020204030204" pitchFamily="2" charset="0"/>
              </a:rPr>
              <a:t>Tomato Leaf Disease Detection and Classification</a:t>
            </a:r>
            <a:endParaRPr lang="en-US" dirty="0"/>
          </a:p>
        </p:txBody>
      </p:sp>
      <p:pic>
        <p:nvPicPr>
          <p:cNvPr id="9" name="Content Placeholder 8">
            <a:extLst>
              <a:ext uri="{FF2B5EF4-FFF2-40B4-BE49-F238E27FC236}">
                <a16:creationId xmlns:a16="http://schemas.microsoft.com/office/drawing/2014/main" id="{8E967215-F8FE-449B-C7C7-DA5BBDCBD1A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920331" y="1825625"/>
            <a:ext cx="4351338" cy="4351338"/>
          </a:xfrm>
        </p:spPr>
      </p:pic>
    </p:spTree>
    <p:extLst>
      <p:ext uri="{BB962C8B-B14F-4D97-AF65-F5344CB8AC3E}">
        <p14:creationId xmlns:p14="http://schemas.microsoft.com/office/powerpoint/2010/main" val="25075943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B8EA56-D5CB-321A-1E58-194AFC565D4E}"/>
              </a:ext>
            </a:extLst>
          </p:cNvPr>
          <p:cNvSpPr>
            <a:spLocks noGrp="1"/>
          </p:cNvSpPr>
          <p:nvPr>
            <p:ph type="title"/>
          </p:nvPr>
        </p:nvSpPr>
        <p:spPr/>
        <p:txBody>
          <a:bodyPr/>
          <a:lstStyle/>
          <a:p>
            <a:r>
              <a:rPr lang="en-US" b="1" dirty="0">
                <a:solidFill>
                  <a:schemeClr val="accent6">
                    <a:lumMod val="50000"/>
                  </a:schemeClr>
                </a:solidFill>
              </a:rPr>
              <a:t>CNN MODEL</a:t>
            </a:r>
          </a:p>
        </p:txBody>
      </p:sp>
      <p:sp>
        <p:nvSpPr>
          <p:cNvPr id="3" name="Content Placeholder 2">
            <a:extLst>
              <a:ext uri="{FF2B5EF4-FFF2-40B4-BE49-F238E27FC236}">
                <a16:creationId xmlns:a16="http://schemas.microsoft.com/office/drawing/2014/main" id="{2DF15991-6779-7206-E4CA-8EBABDF1F879}"/>
              </a:ext>
            </a:extLst>
          </p:cNvPr>
          <p:cNvSpPr>
            <a:spLocks noGrp="1"/>
          </p:cNvSpPr>
          <p:nvPr>
            <p:ph idx="1"/>
          </p:nvPr>
        </p:nvSpPr>
        <p:spPr/>
        <p:txBody>
          <a:bodyPr>
            <a:normAutofit fontScale="77500" lnSpcReduction="20000"/>
          </a:bodyPr>
          <a:lstStyle/>
          <a:p>
            <a:r>
              <a:rPr lang="en-US" b="0" dirty="0">
                <a:solidFill>
                  <a:schemeClr val="bg2">
                    <a:lumMod val="10000"/>
                  </a:schemeClr>
                </a:solidFill>
                <a:effectLst/>
                <a:latin typeface="Consolas" panose="020B0609020204030204" pitchFamily="49" charset="0"/>
              </a:rPr>
              <a:t>model = models.Sequential([</a:t>
            </a:r>
          </a:p>
          <a:p>
            <a:r>
              <a:rPr lang="en-US" b="0" dirty="0">
                <a:solidFill>
                  <a:schemeClr val="bg2">
                    <a:lumMod val="10000"/>
                  </a:schemeClr>
                </a:solidFill>
                <a:effectLst/>
                <a:latin typeface="Consolas" panose="020B0609020204030204" pitchFamily="49" charset="0"/>
              </a:rPr>
              <a:t>    layers.Conv2D(32, (3, 3), activation='relu', input_shape=(IMAGE_SIZE, IMAGE_SIZE, CHANNELS)),</a:t>
            </a:r>
          </a:p>
          <a:p>
            <a:r>
              <a:rPr lang="en-US" b="0" dirty="0">
                <a:solidFill>
                  <a:schemeClr val="bg2">
                    <a:lumMod val="10000"/>
                  </a:schemeClr>
                </a:solidFill>
                <a:effectLst/>
                <a:latin typeface="Consolas" panose="020B0609020204030204" pitchFamily="49" charset="0"/>
              </a:rPr>
              <a:t>    layers.MaxPooling2D((2, 2)),</a:t>
            </a:r>
          </a:p>
          <a:p>
            <a:br>
              <a:rPr lang="en-US" b="0" dirty="0">
                <a:solidFill>
                  <a:schemeClr val="bg2">
                    <a:lumMod val="10000"/>
                  </a:schemeClr>
                </a:solidFill>
                <a:effectLst/>
                <a:latin typeface="Consolas" panose="020B0609020204030204" pitchFamily="49" charset="0"/>
              </a:rPr>
            </a:br>
            <a:r>
              <a:rPr lang="en-US" b="0" dirty="0">
                <a:solidFill>
                  <a:schemeClr val="bg2">
                    <a:lumMod val="10000"/>
                  </a:schemeClr>
                </a:solidFill>
                <a:effectLst/>
                <a:latin typeface="Consolas" panose="020B0609020204030204" pitchFamily="49" charset="0"/>
              </a:rPr>
              <a:t>    layers.Conv2D(64, kernel_size=(3, 3), activation='relu'),</a:t>
            </a:r>
          </a:p>
          <a:p>
            <a:r>
              <a:rPr lang="en-US" b="0" dirty="0">
                <a:solidFill>
                  <a:schemeClr val="bg2">
                    <a:lumMod val="10000"/>
                  </a:schemeClr>
                </a:solidFill>
                <a:effectLst/>
                <a:latin typeface="Consolas" panose="020B0609020204030204" pitchFamily="49" charset="0"/>
              </a:rPr>
              <a:t>    layers.MaxPooling2D((2, 2)),</a:t>
            </a:r>
          </a:p>
          <a:p>
            <a:br>
              <a:rPr lang="en-US" b="0" dirty="0">
                <a:solidFill>
                  <a:schemeClr val="bg2">
                    <a:lumMod val="10000"/>
                  </a:schemeClr>
                </a:solidFill>
                <a:effectLst/>
                <a:latin typeface="Consolas" panose="020B0609020204030204" pitchFamily="49" charset="0"/>
              </a:rPr>
            </a:br>
            <a:r>
              <a:rPr lang="en-US" b="0" dirty="0">
                <a:solidFill>
                  <a:schemeClr val="bg2">
                    <a:lumMod val="10000"/>
                  </a:schemeClr>
                </a:solidFill>
                <a:effectLst/>
                <a:latin typeface="Consolas" panose="020B0609020204030204" pitchFamily="49" charset="0"/>
              </a:rPr>
              <a:t>    layers.Flatten(),</a:t>
            </a:r>
          </a:p>
          <a:p>
            <a:r>
              <a:rPr lang="en-US" b="0" dirty="0">
                <a:solidFill>
                  <a:schemeClr val="bg2">
                    <a:lumMod val="10000"/>
                  </a:schemeClr>
                </a:solidFill>
                <a:effectLst/>
                <a:latin typeface="Consolas" panose="020B0609020204030204" pitchFamily="49" charset="0"/>
              </a:rPr>
              <a:t>    layers.Dense(64, activation='relu'),</a:t>
            </a:r>
          </a:p>
          <a:p>
            <a:r>
              <a:rPr lang="en-US" b="0" dirty="0">
                <a:solidFill>
                  <a:schemeClr val="bg2">
                    <a:lumMod val="10000"/>
                  </a:schemeClr>
                </a:solidFill>
                <a:effectLst/>
                <a:latin typeface="Consolas" panose="020B0609020204030204" pitchFamily="49" charset="0"/>
              </a:rPr>
              <a:t>    layers.Dense(n_classes, activation='softmax')</a:t>
            </a:r>
          </a:p>
          <a:p>
            <a:r>
              <a:rPr lang="en-US" b="0" dirty="0">
                <a:solidFill>
                  <a:schemeClr val="bg2">
                    <a:lumMod val="10000"/>
                  </a:schemeClr>
                </a:solidFill>
                <a:effectLst/>
                <a:latin typeface="Consolas" panose="020B0609020204030204" pitchFamily="49" charset="0"/>
              </a:rPr>
              <a:t>])</a:t>
            </a:r>
          </a:p>
          <a:p>
            <a:endParaRPr lang="en-US" dirty="0">
              <a:solidFill>
                <a:schemeClr val="bg2">
                  <a:lumMod val="10000"/>
                </a:schemeClr>
              </a:solidFill>
            </a:endParaRPr>
          </a:p>
        </p:txBody>
      </p:sp>
    </p:spTree>
    <p:extLst>
      <p:ext uri="{BB962C8B-B14F-4D97-AF65-F5344CB8AC3E}">
        <p14:creationId xmlns:p14="http://schemas.microsoft.com/office/powerpoint/2010/main" val="13861497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E7A834-1C62-1C5A-1F4E-9E8902CF6AB8}"/>
              </a:ext>
            </a:extLst>
          </p:cNvPr>
          <p:cNvSpPr>
            <a:spLocks noGrp="1"/>
          </p:cNvSpPr>
          <p:nvPr>
            <p:ph type="title"/>
          </p:nvPr>
        </p:nvSpPr>
        <p:spPr/>
        <p:txBody>
          <a:bodyPr>
            <a:noAutofit/>
          </a:bodyPr>
          <a:lstStyle/>
          <a:p>
            <a:r>
              <a:rPr lang="en-US" sz="2400" b="1" dirty="0">
                <a:solidFill>
                  <a:schemeClr val="accent6">
                    <a:lumMod val="50000"/>
                  </a:schemeClr>
                </a:solidFill>
                <a:effectLst/>
                <a:latin typeface="Consolas" panose="020B0609020204030204" pitchFamily="49" charset="0"/>
              </a:rPr>
              <a:t>The model produces probabilities, and the loss function assumes these probabilities are already obtained through a softmax activation.</a:t>
            </a:r>
            <a:br>
              <a:rPr lang="en-US" sz="2400" b="1" dirty="0">
                <a:solidFill>
                  <a:schemeClr val="accent6">
                    <a:lumMod val="50000"/>
                  </a:schemeClr>
                </a:solidFill>
                <a:effectLst/>
                <a:latin typeface="Consolas" panose="020B0609020204030204" pitchFamily="49" charset="0"/>
              </a:rPr>
            </a:br>
            <a:endParaRPr lang="en-US" sz="2400" b="1" dirty="0">
              <a:solidFill>
                <a:schemeClr val="accent6">
                  <a:lumMod val="50000"/>
                </a:schemeClr>
              </a:solidFill>
            </a:endParaRPr>
          </a:p>
        </p:txBody>
      </p:sp>
      <p:sp>
        <p:nvSpPr>
          <p:cNvPr id="3" name="Content Placeholder 2">
            <a:extLst>
              <a:ext uri="{FF2B5EF4-FFF2-40B4-BE49-F238E27FC236}">
                <a16:creationId xmlns:a16="http://schemas.microsoft.com/office/drawing/2014/main" id="{2DA17038-3CAB-7C84-38FC-3B14918C1FAC}"/>
              </a:ext>
            </a:extLst>
          </p:cNvPr>
          <p:cNvSpPr>
            <a:spLocks noGrp="1"/>
          </p:cNvSpPr>
          <p:nvPr>
            <p:ph idx="1"/>
          </p:nvPr>
        </p:nvSpPr>
        <p:spPr/>
        <p:txBody>
          <a:bodyPr/>
          <a:lstStyle/>
          <a:p>
            <a:r>
              <a:rPr lang="en-US" b="0" dirty="0">
                <a:effectLst/>
                <a:latin typeface="Consolas" panose="020B0609020204030204" pitchFamily="49" charset="0"/>
              </a:rPr>
              <a:t>model.compile(</a:t>
            </a:r>
          </a:p>
          <a:p>
            <a:r>
              <a:rPr lang="en-US" b="0" dirty="0">
                <a:effectLst/>
                <a:latin typeface="Consolas" panose="020B0609020204030204" pitchFamily="49" charset="0"/>
              </a:rPr>
              <a:t>    optimizer='adam',</a:t>
            </a:r>
          </a:p>
          <a:p>
            <a:r>
              <a:rPr lang="en-US" b="0" dirty="0">
                <a:effectLst/>
                <a:latin typeface="Consolas" panose="020B0609020204030204" pitchFamily="49" charset="0"/>
              </a:rPr>
              <a:t>    loss=t.keras.losses.SparseCategoricalCrossentro py(from_logits=False),</a:t>
            </a:r>
          </a:p>
          <a:p>
            <a:r>
              <a:rPr lang="en-US" b="0" dirty="0">
                <a:effectLst/>
                <a:latin typeface="Consolas" panose="020B0609020204030204" pitchFamily="49" charset="0"/>
              </a:rPr>
              <a:t>    metrics=['accuracy']</a:t>
            </a:r>
          </a:p>
          <a:p>
            <a:r>
              <a:rPr lang="en-US" b="0" dirty="0">
                <a:effectLst/>
                <a:latin typeface="Consolas" panose="020B0609020204030204" pitchFamily="49" charset="0"/>
              </a:rPr>
              <a:t>)</a:t>
            </a:r>
          </a:p>
          <a:p>
            <a:endParaRPr lang="en-US" dirty="0"/>
          </a:p>
        </p:txBody>
      </p:sp>
    </p:spTree>
    <p:extLst>
      <p:ext uri="{BB962C8B-B14F-4D97-AF65-F5344CB8AC3E}">
        <p14:creationId xmlns:p14="http://schemas.microsoft.com/office/powerpoint/2010/main" val="8580797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F642FE-A158-8610-FE11-F8551E8E2080}"/>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6EE213A0-A56D-2EEF-F877-32D21CC76E0A}"/>
              </a:ext>
            </a:extLst>
          </p:cNvPr>
          <p:cNvSpPr>
            <a:spLocks noGrp="1"/>
          </p:cNvSpPr>
          <p:nvPr>
            <p:ph idx="1"/>
          </p:nvPr>
        </p:nvSpPr>
        <p:spPr/>
        <p:txBody>
          <a:bodyPr/>
          <a:lstStyle/>
          <a:p>
            <a:r>
              <a:rPr lang="en-US" b="0" dirty="0">
                <a:solidFill>
                  <a:schemeClr val="tx1">
                    <a:lumMod val="95000"/>
                    <a:lumOff val="5000"/>
                  </a:schemeClr>
                </a:solidFill>
                <a:effectLst/>
                <a:latin typeface="Consolas" panose="020B0609020204030204" pitchFamily="49" charset="0"/>
              </a:rPr>
              <a:t>history=model.fit(</a:t>
            </a:r>
          </a:p>
          <a:p>
            <a:r>
              <a:rPr lang="en-US" b="0" dirty="0">
                <a:solidFill>
                  <a:schemeClr val="tx1">
                    <a:lumMod val="95000"/>
                    <a:lumOff val="5000"/>
                  </a:schemeClr>
                </a:solidFill>
                <a:effectLst/>
                <a:latin typeface="Consolas" panose="020B0609020204030204" pitchFamily="49" charset="0"/>
              </a:rPr>
              <a:t>    train_ds,</a:t>
            </a:r>
          </a:p>
          <a:p>
            <a:r>
              <a:rPr lang="en-US" b="0" dirty="0">
                <a:solidFill>
                  <a:schemeClr val="tx1">
                    <a:lumMod val="95000"/>
                    <a:lumOff val="5000"/>
                  </a:schemeClr>
                </a:solidFill>
                <a:effectLst/>
                <a:latin typeface="Consolas" panose="020B0609020204030204" pitchFamily="49" charset="0"/>
              </a:rPr>
              <a:t>    epochs=EPOCHS,</a:t>
            </a:r>
          </a:p>
          <a:p>
            <a:r>
              <a:rPr lang="en-US" b="0" dirty="0">
                <a:solidFill>
                  <a:schemeClr val="tx1">
                    <a:lumMod val="95000"/>
                    <a:lumOff val="5000"/>
                  </a:schemeClr>
                </a:solidFill>
                <a:effectLst/>
                <a:latin typeface="Consolas" panose="020B0609020204030204" pitchFamily="49" charset="0"/>
              </a:rPr>
              <a:t>    batch_size=BATCH_SIZE,</a:t>
            </a:r>
          </a:p>
          <a:p>
            <a:r>
              <a:rPr lang="en-US" b="0" dirty="0">
                <a:solidFill>
                  <a:schemeClr val="tx1">
                    <a:lumMod val="95000"/>
                    <a:lumOff val="5000"/>
                  </a:schemeClr>
                </a:solidFill>
                <a:effectLst/>
                <a:latin typeface="Consolas" panose="020B0609020204030204" pitchFamily="49" charset="0"/>
              </a:rPr>
              <a:t>    verbose=1,</a:t>
            </a:r>
          </a:p>
          <a:p>
            <a:r>
              <a:rPr lang="en-US" b="0" dirty="0">
                <a:solidFill>
                  <a:schemeClr val="tx1">
                    <a:lumMod val="95000"/>
                    <a:lumOff val="5000"/>
                  </a:schemeClr>
                </a:solidFill>
                <a:effectLst/>
                <a:latin typeface="Consolas" panose="020B0609020204030204" pitchFamily="49" charset="0"/>
              </a:rPr>
              <a:t>    validation_data=val_ds</a:t>
            </a:r>
          </a:p>
          <a:p>
            <a:r>
              <a:rPr lang="en-US" b="0" dirty="0">
                <a:solidFill>
                  <a:schemeClr val="tx1">
                    <a:lumMod val="95000"/>
                    <a:lumOff val="5000"/>
                  </a:schemeClr>
                </a:solidFill>
                <a:effectLst/>
                <a:latin typeface="Consolas" panose="020B0609020204030204" pitchFamily="49" charset="0"/>
              </a:rPr>
              <a:t>)</a:t>
            </a:r>
          </a:p>
          <a:p>
            <a:pPr marL="0" indent="0">
              <a:buNone/>
            </a:pPr>
            <a:endParaRPr lang="en-US" dirty="0">
              <a:solidFill>
                <a:schemeClr val="tx1">
                  <a:lumMod val="95000"/>
                  <a:lumOff val="5000"/>
                </a:schemeClr>
              </a:solidFill>
            </a:endParaRPr>
          </a:p>
        </p:txBody>
      </p:sp>
    </p:spTree>
    <p:extLst>
      <p:ext uri="{BB962C8B-B14F-4D97-AF65-F5344CB8AC3E}">
        <p14:creationId xmlns:p14="http://schemas.microsoft.com/office/powerpoint/2010/main" val="27369667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D9735D38-C22E-FCA7-E8A1-A8F6C2E9EFC6}"/>
              </a:ext>
            </a:extLst>
          </p:cNvPr>
          <p:cNvSpPr>
            <a:spLocks noGrp="1"/>
          </p:cNvSpPr>
          <p:nvPr>
            <p:ph type="title"/>
          </p:nvPr>
        </p:nvSpPr>
        <p:spPr>
          <a:xfrm>
            <a:off x="838200" y="365125"/>
            <a:ext cx="10515600" cy="964911"/>
          </a:xfrm>
        </p:spPr>
        <p:txBody>
          <a:bodyPr>
            <a:normAutofit fontScale="90000"/>
          </a:bodyPr>
          <a:lstStyle/>
          <a:p>
            <a:r>
              <a:rPr lang="en-US" sz="2400" b="0" dirty="0">
                <a:solidFill>
                  <a:srgbClr val="CE9178"/>
                </a:solidFill>
                <a:effectLst/>
                <a:latin typeface="Consolas" panose="020B0609020204030204" pitchFamily="49" charset="0"/>
              </a:rPr>
              <a:t>           Training and Validation Accuracy</a:t>
            </a:r>
            <a:r>
              <a:rPr lang="en-US" sz="2400" dirty="0">
                <a:solidFill>
                  <a:srgbClr val="CCCCCC"/>
                </a:solidFill>
                <a:latin typeface="Consolas" panose="020B0609020204030204" pitchFamily="49" charset="0"/>
              </a:rPr>
              <a:t> </a:t>
            </a:r>
            <a:r>
              <a:rPr lang="en-US" sz="2400" b="0" dirty="0">
                <a:solidFill>
                  <a:srgbClr val="CE9178"/>
                </a:solidFill>
                <a:effectLst/>
                <a:latin typeface="Consolas" panose="020B0609020204030204" pitchFamily="49" charset="0"/>
              </a:rPr>
              <a:t>&amp;  </a:t>
            </a:r>
            <a:br>
              <a:rPr lang="en-US" sz="2400" b="0" dirty="0">
                <a:solidFill>
                  <a:srgbClr val="CE9178"/>
                </a:solidFill>
                <a:effectLst/>
                <a:latin typeface="Consolas" panose="020B0609020204030204" pitchFamily="49" charset="0"/>
              </a:rPr>
            </a:br>
            <a:r>
              <a:rPr lang="en-US" sz="2400" b="0" dirty="0">
                <a:solidFill>
                  <a:srgbClr val="CE9178"/>
                </a:solidFill>
                <a:effectLst/>
                <a:latin typeface="Consolas" panose="020B0609020204030204" pitchFamily="49" charset="0"/>
              </a:rPr>
              <a:t>          Training and Validation Accuracy Loss </a:t>
            </a:r>
            <a:br>
              <a:rPr lang="en-US" sz="2400" b="0" dirty="0">
                <a:solidFill>
                  <a:srgbClr val="CCCCCC"/>
                </a:solidFill>
                <a:effectLst/>
                <a:latin typeface="Consolas" panose="020B0609020204030204" pitchFamily="49" charset="0"/>
              </a:rPr>
            </a:br>
            <a:endParaRPr lang="en-US" sz="2400" dirty="0"/>
          </a:p>
        </p:txBody>
      </p:sp>
      <p:pic>
        <p:nvPicPr>
          <p:cNvPr id="13" name="Content Placeholder 12">
            <a:extLst>
              <a:ext uri="{FF2B5EF4-FFF2-40B4-BE49-F238E27FC236}">
                <a16:creationId xmlns:a16="http://schemas.microsoft.com/office/drawing/2014/main" id="{6F18A843-CABE-EDB5-07F4-A400FEC4F3EA}"/>
              </a:ext>
            </a:extLst>
          </p:cNvPr>
          <p:cNvPicPr>
            <a:picLocks noGrp="1" noChangeAspect="1"/>
          </p:cNvPicPr>
          <p:nvPr>
            <p:ph sz="half" idx="1"/>
          </p:nvPr>
        </p:nvPicPr>
        <p:blipFill>
          <a:blip r:embed="rId2"/>
          <a:stretch>
            <a:fillRect/>
          </a:stretch>
        </p:blipFill>
        <p:spPr>
          <a:xfrm>
            <a:off x="942109" y="1330036"/>
            <a:ext cx="10072255" cy="5348577"/>
          </a:xfrm>
        </p:spPr>
      </p:pic>
    </p:spTree>
    <p:extLst>
      <p:ext uri="{BB962C8B-B14F-4D97-AF65-F5344CB8AC3E}">
        <p14:creationId xmlns:p14="http://schemas.microsoft.com/office/powerpoint/2010/main" val="11871725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F9C1737-D728-3339-D396-FC55768BA642}"/>
              </a:ext>
            </a:extLst>
          </p:cNvPr>
          <p:cNvSpPr>
            <a:spLocks noGrp="1"/>
          </p:cNvSpPr>
          <p:nvPr>
            <p:ph idx="1"/>
          </p:nvPr>
        </p:nvSpPr>
        <p:spPr>
          <a:xfrm>
            <a:off x="838200" y="734291"/>
            <a:ext cx="10515600" cy="5442672"/>
          </a:xfrm>
        </p:spPr>
        <p:txBody>
          <a:bodyPr>
            <a:normAutofit fontScale="92500" lnSpcReduction="10000"/>
          </a:bodyPr>
          <a:lstStyle/>
          <a:p>
            <a:r>
              <a:rPr lang="en-US" b="0" dirty="0">
                <a:solidFill>
                  <a:schemeClr val="tx1">
                    <a:lumMod val="95000"/>
                    <a:lumOff val="5000"/>
                  </a:schemeClr>
                </a:solidFill>
                <a:effectLst/>
                <a:latin typeface="Consolas" panose="020B0609020204030204" pitchFamily="49" charset="0"/>
              </a:rPr>
              <a:t>#check the multiple samples how its going to predict</a:t>
            </a:r>
          </a:p>
          <a:p>
            <a:r>
              <a:rPr lang="en-US" b="0" dirty="0">
                <a:solidFill>
                  <a:schemeClr val="tx1">
                    <a:lumMod val="95000"/>
                    <a:lumOff val="5000"/>
                  </a:schemeClr>
                </a:solidFill>
                <a:effectLst/>
                <a:latin typeface="Consolas" panose="020B0609020204030204" pitchFamily="49" charset="0"/>
              </a:rPr>
              <a:t>plt.figure(figsize=(15,15))</a:t>
            </a:r>
          </a:p>
          <a:p>
            <a:r>
              <a:rPr lang="en-US" b="0" dirty="0">
                <a:solidFill>
                  <a:schemeClr val="tx1">
                    <a:lumMod val="95000"/>
                    <a:lumOff val="5000"/>
                  </a:schemeClr>
                </a:solidFill>
                <a:effectLst/>
                <a:latin typeface="Consolas" panose="020B0609020204030204" pitchFamily="49" charset="0"/>
              </a:rPr>
              <a:t>for images, labels in test_ds.take(1):</a:t>
            </a:r>
          </a:p>
          <a:p>
            <a:r>
              <a:rPr lang="en-US" b="0" dirty="0">
                <a:solidFill>
                  <a:schemeClr val="tx1">
                    <a:lumMod val="95000"/>
                    <a:lumOff val="5000"/>
                  </a:schemeClr>
                </a:solidFill>
                <a:effectLst/>
                <a:latin typeface="Consolas" panose="020B0609020204030204" pitchFamily="49" charset="0"/>
              </a:rPr>
              <a:t>    for i in range(9):</a:t>
            </a:r>
          </a:p>
          <a:p>
            <a:r>
              <a:rPr lang="en-US" b="0" dirty="0">
                <a:solidFill>
                  <a:schemeClr val="tx1">
                    <a:lumMod val="95000"/>
                    <a:lumOff val="5000"/>
                  </a:schemeClr>
                </a:solidFill>
                <a:effectLst/>
                <a:latin typeface="Consolas" panose="020B0609020204030204" pitchFamily="49" charset="0"/>
              </a:rPr>
              <a:t>        ax=plt.subplot(3,3,i+1)</a:t>
            </a:r>
          </a:p>
          <a:p>
            <a:r>
              <a:rPr lang="en-US" b="0" dirty="0">
                <a:solidFill>
                  <a:schemeClr val="tx1">
                    <a:lumMod val="95000"/>
                    <a:lumOff val="5000"/>
                  </a:schemeClr>
                </a:solidFill>
                <a:effectLst/>
                <a:latin typeface="Consolas" panose="020B0609020204030204" pitchFamily="49" charset="0"/>
              </a:rPr>
              <a:t>        plt.imshow(images[i].numpy().astype("uint8"))</a:t>
            </a:r>
          </a:p>
          <a:p>
            <a:r>
              <a:rPr lang="en-US" b="0" dirty="0">
                <a:solidFill>
                  <a:schemeClr val="tx1">
                    <a:lumMod val="95000"/>
                    <a:lumOff val="5000"/>
                  </a:schemeClr>
                </a:solidFill>
                <a:effectLst/>
                <a:latin typeface="Consolas" panose="020B0609020204030204" pitchFamily="49" charset="0"/>
              </a:rPr>
              <a:t>        predicted_class,confidence=predict(model,images[i].numpy())</a:t>
            </a:r>
          </a:p>
          <a:p>
            <a:r>
              <a:rPr lang="en-US" b="0" dirty="0">
                <a:solidFill>
                  <a:schemeClr val="tx1">
                    <a:lumMod val="95000"/>
                    <a:lumOff val="5000"/>
                  </a:schemeClr>
                </a:solidFill>
                <a:effectLst/>
                <a:latin typeface="Consolas" panose="020B0609020204030204" pitchFamily="49" charset="0"/>
              </a:rPr>
              <a:t>        actual_class=class_names[labels[i]]</a:t>
            </a:r>
          </a:p>
          <a:p>
            <a:r>
              <a:rPr lang="en-US" b="0" dirty="0">
                <a:solidFill>
                  <a:schemeClr val="tx1">
                    <a:lumMod val="95000"/>
                    <a:lumOff val="5000"/>
                  </a:schemeClr>
                </a:solidFill>
                <a:effectLst/>
                <a:latin typeface="Consolas" panose="020B0609020204030204" pitchFamily="49" charset="0"/>
              </a:rPr>
              <a:t>        plt.title(f"Actual:{actual_class},\n predicted: {predicted_class}.\n Confidence: {confidence}%")</a:t>
            </a:r>
          </a:p>
          <a:p>
            <a:r>
              <a:rPr lang="en-US" b="0" dirty="0">
                <a:solidFill>
                  <a:schemeClr val="tx1">
                    <a:lumMod val="95000"/>
                    <a:lumOff val="5000"/>
                  </a:schemeClr>
                </a:solidFill>
                <a:effectLst/>
                <a:latin typeface="Consolas" panose="020B0609020204030204" pitchFamily="49" charset="0"/>
              </a:rPr>
              <a:t>        plt.axis("off")</a:t>
            </a:r>
          </a:p>
          <a:p>
            <a:endParaRPr lang="en-US" dirty="0">
              <a:solidFill>
                <a:schemeClr val="tx1">
                  <a:lumMod val="95000"/>
                  <a:lumOff val="5000"/>
                </a:schemeClr>
              </a:solidFill>
            </a:endParaRPr>
          </a:p>
        </p:txBody>
      </p:sp>
    </p:spTree>
    <p:extLst>
      <p:ext uri="{BB962C8B-B14F-4D97-AF65-F5344CB8AC3E}">
        <p14:creationId xmlns:p14="http://schemas.microsoft.com/office/powerpoint/2010/main" val="22428011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22A59A8-993E-1114-62C9-FD3A0DAB9A4B}"/>
              </a:ext>
            </a:extLst>
          </p:cNvPr>
          <p:cNvPicPr>
            <a:picLocks noGrp="1" noChangeAspect="1"/>
          </p:cNvPicPr>
          <p:nvPr>
            <p:ph idx="1"/>
          </p:nvPr>
        </p:nvPicPr>
        <p:blipFill>
          <a:blip r:embed="rId2"/>
          <a:stretch>
            <a:fillRect/>
          </a:stretch>
        </p:blipFill>
        <p:spPr>
          <a:xfrm>
            <a:off x="-1" y="0"/>
            <a:ext cx="12081165" cy="6858000"/>
          </a:xfrm>
        </p:spPr>
      </p:pic>
    </p:spTree>
    <p:extLst>
      <p:ext uri="{BB962C8B-B14F-4D97-AF65-F5344CB8AC3E}">
        <p14:creationId xmlns:p14="http://schemas.microsoft.com/office/powerpoint/2010/main" val="8623882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8B6B44-ED89-D92D-4C85-3CAED4749504}"/>
              </a:ext>
            </a:extLst>
          </p:cNvPr>
          <p:cNvSpPr>
            <a:spLocks noGrp="1"/>
          </p:cNvSpPr>
          <p:nvPr>
            <p:ph type="title"/>
          </p:nvPr>
        </p:nvSpPr>
        <p:spPr>
          <a:xfrm>
            <a:off x="831850" y="249383"/>
            <a:ext cx="10515600" cy="1246908"/>
          </a:xfrm>
        </p:spPr>
        <p:txBody>
          <a:bodyPr>
            <a:normAutofit/>
          </a:bodyPr>
          <a:lstStyle/>
          <a:p>
            <a:r>
              <a:rPr lang="en-US" sz="3200" dirty="0"/>
              <a:t>Dataset:</a:t>
            </a:r>
            <a:br>
              <a:rPr lang="en-US" sz="3200" dirty="0"/>
            </a:br>
            <a:r>
              <a:rPr lang="en-US" sz="3200" dirty="0"/>
              <a:t>https://www.kaggle.com/datasets/arjuntejaswi/plant-village</a:t>
            </a:r>
          </a:p>
        </p:txBody>
      </p:sp>
      <p:sp>
        <p:nvSpPr>
          <p:cNvPr id="4" name="Text Placeholder 3">
            <a:extLst>
              <a:ext uri="{FF2B5EF4-FFF2-40B4-BE49-F238E27FC236}">
                <a16:creationId xmlns:a16="http://schemas.microsoft.com/office/drawing/2014/main" id="{1DB7881B-EA14-E6EB-1808-B3313C5C06EC}"/>
              </a:ext>
            </a:extLst>
          </p:cNvPr>
          <p:cNvSpPr>
            <a:spLocks noGrp="1"/>
          </p:cNvSpPr>
          <p:nvPr>
            <p:ph type="body" idx="1"/>
          </p:nvPr>
        </p:nvSpPr>
        <p:spPr>
          <a:xfrm>
            <a:off x="831850" y="1828800"/>
            <a:ext cx="10515600" cy="4260851"/>
          </a:xfrm>
        </p:spPr>
        <p:txBody>
          <a:bodyPr>
            <a:normAutofit lnSpcReduction="10000"/>
          </a:bodyPr>
          <a:lstStyle/>
          <a:p>
            <a:r>
              <a:rPr lang="en-US" b="0" i="0" dirty="0">
                <a:solidFill>
                  <a:schemeClr val="tx1"/>
                </a:solidFill>
                <a:effectLst/>
              </a:rPr>
              <a:t>Tomato diseases pose significant threats to crop health and yield. Bacterial Spot, caused by Xanthomonas campestris, results in small dark lesions on various plant parts. Early Blight, attributed to Alternaria solani, induces dark concentric lesions on lower leaves. Late Blight, from Phytophthora infestans, leads to rapid browning and decay of foliage and fruit. Leaf Mold, caused by Fulvia fulva, exhibits distinctive yellow patches on upper leaf surfaces. Septoria Leaf Spot, a product of Septoria lycopersici, presents small dark spots surrounded by yellow halos. Two-Spotted Spider Mites (Tetranychus urticae) cause stippling and webbing, impacting plant vitality. Target Spot, due to Corynespora cassiicola, appears as circular lesions with concentric rings. Yellow Leaf Curl Virus, transmitted by whiteflies, induces yellowing, curling, and stunting. Mosaic Virus displays mosaic patterns and leaf distortion, negatively affecting tomato plants and fruit quality. These diseases necessitate vigilant monitoring and effective management strategies for sustainable tomato cultivation.</a:t>
            </a:r>
            <a:endParaRPr lang="en-US" dirty="0">
              <a:solidFill>
                <a:schemeClr val="tx1"/>
              </a:solidFill>
            </a:endParaRPr>
          </a:p>
        </p:txBody>
      </p:sp>
    </p:spTree>
    <p:extLst>
      <p:ext uri="{BB962C8B-B14F-4D97-AF65-F5344CB8AC3E}">
        <p14:creationId xmlns:p14="http://schemas.microsoft.com/office/powerpoint/2010/main" val="40740094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1E7624B-9C10-18B9-DE44-44E5657BD616}"/>
              </a:ext>
            </a:extLst>
          </p:cNvPr>
          <p:cNvSpPr>
            <a:spLocks noGrp="1"/>
          </p:cNvSpPr>
          <p:nvPr>
            <p:ph type="title"/>
          </p:nvPr>
        </p:nvSpPr>
        <p:spPr/>
        <p:txBody>
          <a:bodyPr/>
          <a:lstStyle/>
          <a:p>
            <a:r>
              <a:rPr lang="en-US" b="1" i="0" dirty="0">
                <a:effectLst/>
                <a:latin typeface="Söhne"/>
              </a:rPr>
              <a:t>Tomato Bacterial Spot</a:t>
            </a:r>
            <a:endParaRPr lang="en-US" dirty="0"/>
          </a:p>
        </p:txBody>
      </p:sp>
      <p:sp>
        <p:nvSpPr>
          <p:cNvPr id="7" name="Picture Placeholder 6">
            <a:extLst>
              <a:ext uri="{FF2B5EF4-FFF2-40B4-BE49-F238E27FC236}">
                <a16:creationId xmlns:a16="http://schemas.microsoft.com/office/drawing/2014/main" id="{3E9F2347-8364-4ED5-7E5D-2C753D720809}"/>
              </a:ext>
            </a:extLst>
          </p:cNvPr>
          <p:cNvSpPr>
            <a:spLocks noGrp="1"/>
          </p:cNvSpPr>
          <p:nvPr>
            <p:ph type="pic" idx="1"/>
          </p:nvPr>
        </p:nvSpPr>
        <p:spPr>
          <a:xfrm>
            <a:off x="5183188" y="987426"/>
            <a:ext cx="6172200" cy="4582102"/>
          </a:xfrm>
        </p:spPr>
      </p:sp>
      <p:sp>
        <p:nvSpPr>
          <p:cNvPr id="8" name="Text Placeholder 7">
            <a:extLst>
              <a:ext uri="{FF2B5EF4-FFF2-40B4-BE49-F238E27FC236}">
                <a16:creationId xmlns:a16="http://schemas.microsoft.com/office/drawing/2014/main" id="{7D9D7FF8-3958-48DC-C250-AC42D01C1499}"/>
              </a:ext>
            </a:extLst>
          </p:cNvPr>
          <p:cNvSpPr>
            <a:spLocks noGrp="1"/>
          </p:cNvSpPr>
          <p:nvPr>
            <p:ph type="body" sz="half" idx="2"/>
          </p:nvPr>
        </p:nvSpPr>
        <p:spPr>
          <a:xfrm>
            <a:off x="836611" y="2198162"/>
            <a:ext cx="3804661" cy="3371365"/>
          </a:xfrm>
        </p:spPr>
        <p:txBody>
          <a:bodyPr>
            <a:normAutofit fontScale="92500" lnSpcReduction="10000"/>
          </a:bodyPr>
          <a:lstStyle/>
          <a:p>
            <a:r>
              <a:rPr lang="en-US" sz="3200" b="0" i="0" dirty="0">
                <a:effectLst/>
                <a:latin typeface="Söhne"/>
              </a:rPr>
              <a:t>Tomato bacterial spot is characterized by small, dark lesions on the leaves, fruit, and stems, caused by the bacterium Xanthomonas campestris</a:t>
            </a:r>
            <a:endParaRPr lang="en-US" sz="3200" dirty="0"/>
          </a:p>
        </p:txBody>
      </p:sp>
      <p:pic>
        <p:nvPicPr>
          <p:cNvPr id="1026" name="Picture 2" descr="Tactics to Tackle Bacterial Spot of Tomato - Growing Produce">
            <a:extLst>
              <a:ext uri="{FF2B5EF4-FFF2-40B4-BE49-F238E27FC236}">
                <a16:creationId xmlns:a16="http://schemas.microsoft.com/office/drawing/2014/main" id="{92D3A551-5D01-32BD-D4C2-3C9DAB069FE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08114" y="996950"/>
            <a:ext cx="6640241" cy="45725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01416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68E08-0056-4A96-8898-71BEE8A90E78}"/>
              </a:ext>
            </a:extLst>
          </p:cNvPr>
          <p:cNvSpPr>
            <a:spLocks noGrp="1"/>
          </p:cNvSpPr>
          <p:nvPr>
            <p:ph type="title"/>
          </p:nvPr>
        </p:nvSpPr>
        <p:spPr/>
        <p:txBody>
          <a:bodyPr>
            <a:normAutofit/>
          </a:bodyPr>
          <a:lstStyle/>
          <a:p>
            <a:r>
              <a:rPr lang="en-US" b="1" i="0" dirty="0">
                <a:effectLst/>
                <a:latin typeface="Söhne"/>
              </a:rPr>
              <a:t>Tomato Early Blight:</a:t>
            </a:r>
            <a:br>
              <a:rPr lang="en-US" b="0" i="0" dirty="0">
                <a:effectLst/>
                <a:latin typeface="Söhne"/>
              </a:rPr>
            </a:br>
            <a:endParaRPr lang="en-US" dirty="0"/>
          </a:p>
        </p:txBody>
      </p:sp>
      <p:sp>
        <p:nvSpPr>
          <p:cNvPr id="3" name="Picture Placeholder 2">
            <a:extLst>
              <a:ext uri="{FF2B5EF4-FFF2-40B4-BE49-F238E27FC236}">
                <a16:creationId xmlns:a16="http://schemas.microsoft.com/office/drawing/2014/main" id="{6D546DDC-278A-D0D6-44E0-AF6D75E85C7F}"/>
              </a:ext>
            </a:extLst>
          </p:cNvPr>
          <p:cNvSpPr>
            <a:spLocks noGrp="1"/>
          </p:cNvSpPr>
          <p:nvPr>
            <p:ph type="pic" idx="1"/>
          </p:nvPr>
        </p:nvSpPr>
        <p:spPr/>
      </p:sp>
      <p:sp>
        <p:nvSpPr>
          <p:cNvPr id="4" name="Text Placeholder 3">
            <a:extLst>
              <a:ext uri="{FF2B5EF4-FFF2-40B4-BE49-F238E27FC236}">
                <a16:creationId xmlns:a16="http://schemas.microsoft.com/office/drawing/2014/main" id="{5A7F44C4-124E-7FAB-5D63-270B9B852456}"/>
              </a:ext>
            </a:extLst>
          </p:cNvPr>
          <p:cNvSpPr>
            <a:spLocks noGrp="1"/>
          </p:cNvSpPr>
          <p:nvPr>
            <p:ph type="body" sz="half" idx="2"/>
          </p:nvPr>
        </p:nvSpPr>
        <p:spPr>
          <a:xfrm>
            <a:off x="836612" y="2057400"/>
            <a:ext cx="3746350" cy="3686498"/>
          </a:xfrm>
        </p:spPr>
        <p:txBody>
          <a:bodyPr>
            <a:normAutofit fontScale="92500" lnSpcReduction="10000"/>
          </a:bodyPr>
          <a:lstStyle/>
          <a:p>
            <a:pPr algn="l"/>
            <a:r>
              <a:rPr lang="en-US" sz="3200" b="0" i="0" dirty="0">
                <a:effectLst/>
                <a:latin typeface="Söhne"/>
              </a:rPr>
              <a:t>Early blight, caused by the fungus Alternaria solani, results in dark concentric lesions on lower tomato leaves, impacting the plant's overall health and yield.</a:t>
            </a:r>
          </a:p>
          <a:p>
            <a:br>
              <a:rPr lang="en-US" dirty="0"/>
            </a:br>
            <a:endParaRPr lang="en-US" dirty="0"/>
          </a:p>
        </p:txBody>
      </p:sp>
      <p:pic>
        <p:nvPicPr>
          <p:cNvPr id="2050" name="Picture 2" descr="Early Blight Treatment &amp; Control | Planet Natural">
            <a:extLst>
              <a:ext uri="{FF2B5EF4-FFF2-40B4-BE49-F238E27FC236}">
                <a16:creationId xmlns:a16="http://schemas.microsoft.com/office/drawing/2014/main" id="{643A1AFC-29A5-DCA3-8DB2-89656991E5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83188" y="563273"/>
            <a:ext cx="6169024" cy="61690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848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5390EA-1EB8-3776-5028-1FAC7B9CC26C}"/>
              </a:ext>
            </a:extLst>
          </p:cNvPr>
          <p:cNvSpPr>
            <a:spLocks noGrp="1"/>
          </p:cNvSpPr>
          <p:nvPr>
            <p:ph type="title"/>
          </p:nvPr>
        </p:nvSpPr>
        <p:spPr>
          <a:xfrm>
            <a:off x="1154955" y="1143001"/>
            <a:ext cx="3865134" cy="1517072"/>
          </a:xfrm>
        </p:spPr>
        <p:txBody>
          <a:bodyPr/>
          <a:lstStyle/>
          <a:p>
            <a:r>
              <a:rPr lang="en-US" b="1" i="0" dirty="0">
                <a:effectLst/>
                <a:latin typeface="Söhne"/>
              </a:rPr>
              <a:t>Tomato Late Blight:</a:t>
            </a:r>
            <a:br>
              <a:rPr lang="en-US" b="0" i="0" dirty="0">
                <a:effectLst/>
                <a:latin typeface="Söhne"/>
              </a:rPr>
            </a:br>
            <a:endParaRPr lang="en-US" dirty="0"/>
          </a:p>
        </p:txBody>
      </p:sp>
      <p:pic>
        <p:nvPicPr>
          <p:cNvPr id="3074" name="Picture 2" descr="Late Blight: Symptoms, Treatment and Control | Planet Natural">
            <a:extLst>
              <a:ext uri="{FF2B5EF4-FFF2-40B4-BE49-F238E27FC236}">
                <a16:creationId xmlns:a16="http://schemas.microsoft.com/office/drawing/2014/main" id="{7D15FB5E-95BA-F2BB-5D71-F93D2AC215F0}"/>
              </a:ext>
            </a:extLst>
          </p:cNvPr>
          <p:cNvPicPr>
            <a:picLocks noGrp="1" noChangeAspect="1" noChangeArrowheads="1"/>
          </p:cNvPicPr>
          <p:nvPr>
            <p:ph type="pic" idx="1"/>
          </p:nvPr>
        </p:nvPicPr>
        <p:blipFill>
          <a:blip r:embed="rId2">
            <a:extLst>
              <a:ext uri="{28A0092B-C50C-407E-A947-70E740481C1C}">
                <a14:useLocalDpi xmlns:a14="http://schemas.microsoft.com/office/drawing/2010/main" val="0"/>
              </a:ext>
            </a:extLst>
          </a:blip>
          <a:srcRect t="10520" b="10520"/>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
        <p:nvSpPr>
          <p:cNvPr id="4" name="Text Placeholder 3">
            <a:extLst>
              <a:ext uri="{FF2B5EF4-FFF2-40B4-BE49-F238E27FC236}">
                <a16:creationId xmlns:a16="http://schemas.microsoft.com/office/drawing/2014/main" id="{D2B1A7A1-2FD8-92ED-CF0C-4FFD18FF7236}"/>
              </a:ext>
            </a:extLst>
          </p:cNvPr>
          <p:cNvSpPr>
            <a:spLocks noGrp="1"/>
          </p:cNvSpPr>
          <p:nvPr>
            <p:ph type="body" sz="half" idx="2"/>
          </p:nvPr>
        </p:nvSpPr>
        <p:spPr>
          <a:xfrm>
            <a:off x="1149032" y="2036618"/>
            <a:ext cx="3865134" cy="2992582"/>
          </a:xfrm>
        </p:spPr>
        <p:txBody>
          <a:bodyPr>
            <a:noAutofit/>
          </a:bodyPr>
          <a:lstStyle/>
          <a:p>
            <a:r>
              <a:rPr lang="en-US" sz="3200" b="0" i="0" dirty="0">
                <a:effectLst/>
                <a:latin typeface="Söhne"/>
              </a:rPr>
              <a:t>Late blight, caused by the  Phytophthora infestans, is a destructive disease leading to rapid browning and decay of tomato foliage, affecting both leaves and fruit.</a:t>
            </a:r>
          </a:p>
          <a:p>
            <a:endParaRPr lang="en-US" sz="3200" dirty="0"/>
          </a:p>
        </p:txBody>
      </p:sp>
    </p:spTree>
    <p:extLst>
      <p:ext uri="{BB962C8B-B14F-4D97-AF65-F5344CB8AC3E}">
        <p14:creationId xmlns:p14="http://schemas.microsoft.com/office/powerpoint/2010/main" val="9397545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9CE082-8545-ECBF-FDDB-A62D761455DB}"/>
              </a:ext>
            </a:extLst>
          </p:cNvPr>
          <p:cNvSpPr>
            <a:spLocks noGrp="1"/>
          </p:cNvSpPr>
          <p:nvPr>
            <p:ph type="title"/>
          </p:nvPr>
        </p:nvSpPr>
        <p:spPr/>
        <p:txBody>
          <a:bodyPr>
            <a:normAutofit/>
          </a:bodyPr>
          <a:lstStyle/>
          <a:p>
            <a:r>
              <a:rPr lang="en-US" b="1" i="0" dirty="0">
                <a:effectLst/>
                <a:latin typeface="Söhne"/>
              </a:rPr>
              <a:t>Tomato Leaf Mold:</a:t>
            </a:r>
            <a:br>
              <a:rPr lang="en-US" b="0" i="0" dirty="0">
                <a:effectLst/>
                <a:latin typeface="Söhne"/>
              </a:rPr>
            </a:br>
            <a:endParaRPr lang="en-US" dirty="0"/>
          </a:p>
        </p:txBody>
      </p:sp>
      <p:pic>
        <p:nvPicPr>
          <p:cNvPr id="4098" name="Picture 2" descr="Tomato leaf mold | UMN Extension">
            <a:extLst>
              <a:ext uri="{FF2B5EF4-FFF2-40B4-BE49-F238E27FC236}">
                <a16:creationId xmlns:a16="http://schemas.microsoft.com/office/drawing/2014/main" id="{F1E9D45D-5DD8-41DB-37E7-45C7AF9994C9}"/>
              </a:ext>
            </a:extLst>
          </p:cNvPr>
          <p:cNvPicPr>
            <a:picLocks noGrp="1" noChangeAspect="1" noChangeArrowheads="1"/>
          </p:cNvPicPr>
          <p:nvPr>
            <p:ph type="pic" idx="1"/>
          </p:nvPr>
        </p:nvPicPr>
        <p:blipFill>
          <a:blip r:embed="rId2">
            <a:extLst>
              <a:ext uri="{28A0092B-C50C-407E-A947-70E740481C1C}">
                <a14:useLocalDpi xmlns:a14="http://schemas.microsoft.com/office/drawing/2010/main" val="0"/>
              </a:ext>
            </a:extLst>
          </a:blip>
          <a:srcRect t="10544" b="10544"/>
          <a:stretch>
            <a:fillRect/>
          </a:stretch>
        </p:blipFill>
        <p:spPr bwMode="auto">
          <a:xfrm>
            <a:off x="5003079" y="1006042"/>
            <a:ext cx="6172200" cy="4873625"/>
          </a:xfrm>
          <a:prstGeom prst="rect">
            <a:avLst/>
          </a:prstGeom>
          <a:noFill/>
          <a:extLst>
            <a:ext uri="{909E8E84-426E-40DD-AFC4-6F175D3DCCD1}">
              <a14:hiddenFill xmlns:a14="http://schemas.microsoft.com/office/drawing/2010/main">
                <a:solidFill>
                  <a:srgbClr val="FFFFFF"/>
                </a:solidFill>
              </a14:hiddenFill>
            </a:ext>
          </a:extLst>
        </p:spPr>
      </p:pic>
      <p:sp>
        <p:nvSpPr>
          <p:cNvPr id="4" name="Text Placeholder 3">
            <a:extLst>
              <a:ext uri="{FF2B5EF4-FFF2-40B4-BE49-F238E27FC236}">
                <a16:creationId xmlns:a16="http://schemas.microsoft.com/office/drawing/2014/main" id="{9644B22A-9C11-6058-5A8A-5910C2940544}"/>
              </a:ext>
            </a:extLst>
          </p:cNvPr>
          <p:cNvSpPr>
            <a:spLocks noGrp="1"/>
          </p:cNvSpPr>
          <p:nvPr>
            <p:ph type="body" sz="half" idx="2"/>
          </p:nvPr>
        </p:nvSpPr>
        <p:spPr/>
        <p:txBody>
          <a:bodyPr>
            <a:noAutofit/>
          </a:bodyPr>
          <a:lstStyle/>
          <a:p>
            <a:pPr algn="l"/>
            <a:r>
              <a:rPr lang="en-US" sz="3200" b="0" i="0" dirty="0">
                <a:effectLst/>
                <a:latin typeface="Söhne"/>
              </a:rPr>
              <a:t>Tomato leaf mold, caused by the fungus Fulvia fulva, manifests as distinctive yellow patches on the upper leaf surface, hindering photosynthesis and reducing tomato quality.</a:t>
            </a:r>
          </a:p>
          <a:p>
            <a:endParaRPr lang="en-US" sz="3200" dirty="0"/>
          </a:p>
        </p:txBody>
      </p:sp>
    </p:spTree>
    <p:extLst>
      <p:ext uri="{BB962C8B-B14F-4D97-AF65-F5344CB8AC3E}">
        <p14:creationId xmlns:p14="http://schemas.microsoft.com/office/powerpoint/2010/main" val="41214584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912319-9DDC-E516-992C-5554ABD085C3}"/>
              </a:ext>
            </a:extLst>
          </p:cNvPr>
          <p:cNvSpPr>
            <a:spLocks noGrp="1"/>
          </p:cNvSpPr>
          <p:nvPr>
            <p:ph type="title"/>
          </p:nvPr>
        </p:nvSpPr>
        <p:spPr/>
        <p:txBody>
          <a:bodyPr/>
          <a:lstStyle/>
          <a:p>
            <a:r>
              <a:rPr lang="en-US" b="1" i="0" dirty="0">
                <a:effectLst/>
                <a:latin typeface="Söhne"/>
              </a:rPr>
              <a:t>Tomato Septoria Leaf Spot</a:t>
            </a:r>
            <a:endParaRPr lang="en-US" dirty="0"/>
          </a:p>
        </p:txBody>
      </p:sp>
      <p:pic>
        <p:nvPicPr>
          <p:cNvPr id="5" name="Picture Placeholder 4">
            <a:extLst>
              <a:ext uri="{FF2B5EF4-FFF2-40B4-BE49-F238E27FC236}">
                <a16:creationId xmlns:a16="http://schemas.microsoft.com/office/drawing/2014/main" id="{6F87AF53-7511-4C84-5786-B6152AA2346B}"/>
              </a:ext>
            </a:extLst>
          </p:cNvPr>
          <p:cNvPicPr>
            <a:picLocks noGrp="1" noChangeAspect="1"/>
          </p:cNvPicPr>
          <p:nvPr>
            <p:ph type="pic" idx="1"/>
          </p:nvPr>
        </p:nvPicPr>
        <p:blipFill>
          <a:blip r:embed="rId2"/>
          <a:srcRect l="22086" r="22086"/>
          <a:stretch>
            <a:fillRect/>
          </a:stretch>
        </p:blipFill>
        <p:spPr>
          <a:prstGeom prst="rect">
            <a:avLst/>
          </a:prstGeom>
        </p:spPr>
      </p:pic>
      <p:sp>
        <p:nvSpPr>
          <p:cNvPr id="4" name="Text Placeholder 3">
            <a:extLst>
              <a:ext uri="{FF2B5EF4-FFF2-40B4-BE49-F238E27FC236}">
                <a16:creationId xmlns:a16="http://schemas.microsoft.com/office/drawing/2014/main" id="{2D566A23-652A-9C6B-9FCB-42EB9776A1BE}"/>
              </a:ext>
            </a:extLst>
          </p:cNvPr>
          <p:cNvSpPr>
            <a:spLocks noGrp="1"/>
          </p:cNvSpPr>
          <p:nvPr>
            <p:ph type="body" sz="half" idx="2"/>
          </p:nvPr>
        </p:nvSpPr>
        <p:spPr/>
        <p:txBody>
          <a:bodyPr>
            <a:normAutofit/>
          </a:bodyPr>
          <a:lstStyle/>
          <a:p>
            <a:pPr algn="l"/>
            <a:r>
              <a:rPr lang="en-US" sz="3200" b="0" i="0" dirty="0">
                <a:effectLst/>
                <a:latin typeface="Söhne"/>
              </a:rPr>
              <a:t> Septoria leaf spot, caused by the fungus Septoria lycopersici, is identified by small, dark spots surrounded by yellow halos on tomato leaves, impacting plant vigor</a:t>
            </a:r>
          </a:p>
          <a:p>
            <a:endParaRPr lang="en-US" sz="3200" dirty="0"/>
          </a:p>
        </p:txBody>
      </p:sp>
    </p:spTree>
    <p:extLst>
      <p:ext uri="{BB962C8B-B14F-4D97-AF65-F5344CB8AC3E}">
        <p14:creationId xmlns:p14="http://schemas.microsoft.com/office/powerpoint/2010/main" val="1704261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4460D1-EA67-D44D-4EAF-017AF680B827}"/>
              </a:ext>
            </a:extLst>
          </p:cNvPr>
          <p:cNvSpPr>
            <a:spLocks noGrp="1"/>
          </p:cNvSpPr>
          <p:nvPr>
            <p:ph type="title"/>
          </p:nvPr>
        </p:nvSpPr>
        <p:spPr/>
        <p:txBody>
          <a:bodyPr>
            <a:normAutofit fontScale="90000"/>
          </a:bodyPr>
          <a:lstStyle/>
          <a:p>
            <a:r>
              <a:rPr lang="en-US" b="1" i="0" dirty="0">
                <a:effectLst/>
                <a:latin typeface="Söhne"/>
              </a:rPr>
              <a:t>Tomato Spider Mites (Two-Spotted Spider Mite):</a:t>
            </a:r>
            <a:br>
              <a:rPr lang="en-US" b="0" i="0" dirty="0">
                <a:effectLst/>
                <a:latin typeface="Söhne"/>
              </a:rPr>
            </a:br>
            <a:endParaRPr lang="en-US" dirty="0"/>
          </a:p>
        </p:txBody>
      </p:sp>
      <p:pic>
        <p:nvPicPr>
          <p:cNvPr id="5122" name="Picture 2" descr="Two-Spotted Spider Mite | Entomology">
            <a:extLst>
              <a:ext uri="{FF2B5EF4-FFF2-40B4-BE49-F238E27FC236}">
                <a16:creationId xmlns:a16="http://schemas.microsoft.com/office/drawing/2014/main" id="{D6E15A76-00D9-F97C-3487-C4B83A956C64}"/>
              </a:ext>
            </a:extLst>
          </p:cNvPr>
          <p:cNvPicPr>
            <a:picLocks noGrp="1" noChangeAspect="1" noChangeArrowheads="1"/>
          </p:cNvPicPr>
          <p:nvPr>
            <p:ph type="pic" idx="1"/>
          </p:nvPr>
        </p:nvPicPr>
        <p:blipFill>
          <a:blip r:embed="rId2">
            <a:extLst>
              <a:ext uri="{28A0092B-C50C-407E-A947-70E740481C1C}">
                <a14:useLocalDpi xmlns:a14="http://schemas.microsoft.com/office/drawing/2010/main" val="0"/>
              </a:ext>
            </a:extLst>
          </a:blip>
          <a:srcRect t="11103" b="11103"/>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
        <p:nvSpPr>
          <p:cNvPr id="4" name="Text Placeholder 3">
            <a:extLst>
              <a:ext uri="{FF2B5EF4-FFF2-40B4-BE49-F238E27FC236}">
                <a16:creationId xmlns:a16="http://schemas.microsoft.com/office/drawing/2014/main" id="{29E68E53-0E9B-1F1A-7529-F3D3A5749F78}"/>
              </a:ext>
            </a:extLst>
          </p:cNvPr>
          <p:cNvSpPr>
            <a:spLocks noGrp="1"/>
          </p:cNvSpPr>
          <p:nvPr>
            <p:ph type="body" sz="half" idx="2"/>
          </p:nvPr>
        </p:nvSpPr>
        <p:spPr/>
        <p:txBody>
          <a:bodyPr>
            <a:normAutofit/>
          </a:bodyPr>
          <a:lstStyle/>
          <a:p>
            <a:pPr algn="l"/>
            <a:r>
              <a:rPr lang="en-US" sz="3200" b="0" i="0" dirty="0">
                <a:effectLst/>
                <a:latin typeface="Söhne"/>
              </a:rPr>
              <a:t>Infestations of two-spotted spider mites, Tetranychus urticae, lead to stippling and webbing on tomato leaves, affecting the plant's vitality and productivity</a:t>
            </a:r>
          </a:p>
          <a:p>
            <a:endParaRPr lang="en-US" sz="3200" dirty="0"/>
          </a:p>
        </p:txBody>
      </p:sp>
    </p:spTree>
    <p:extLst>
      <p:ext uri="{BB962C8B-B14F-4D97-AF65-F5344CB8AC3E}">
        <p14:creationId xmlns:p14="http://schemas.microsoft.com/office/powerpoint/2010/main" val="64701372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2" Type="http://schemas.microsoft.com/office/2011/relationships/webextension" Target="webextension2.xml"/><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 dockstate="right" visibility="0" width="350" row="1">
    <wetp:webextensionref xmlns:r="http://schemas.openxmlformats.org/officeDocument/2006/relationships" r:id="rId2"/>
  </wetp:taskpane>
</wetp:taskpanes>
</file>

<file path=ppt/webextensions/webextension1.xml><?xml version="1.0" encoding="utf-8"?>
<we:webextension xmlns:we="http://schemas.microsoft.com/office/webextensions/webextension/2010/11" id="{2E33EFA6-A02F-4C5D-A5CD-DC1251F76226}">
  <we:reference id="wa200005566" version="3.0.0.2" store="en-US" storeType="OMEX"/>
  <we:alternateReferences>
    <we:reference id="wa200005566" version="3.0.0.2" store="wa200005566" storeType="OMEX"/>
  </we:alternateReferences>
  <we:properties/>
  <we:bindings/>
  <we:snapshot xmlns:r="http://schemas.openxmlformats.org/officeDocument/2006/relationships"/>
</we:webextension>
</file>

<file path=ppt/webextensions/webextension2.xml><?xml version="1.0" encoding="utf-8"?>
<we:webextension xmlns:we="http://schemas.microsoft.com/office/webextensions/webextension/2010/11" id="{C17AC3FE-0193-4362-ACE7-297941C6C615}">
  <we:reference id="wa104380526" version="1.0.33.0" store="en-US" storeType="OMEX"/>
  <we:alternateReferences>
    <we:reference id="wa104380526" version="1.0.33.0" store=""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
  <TotalTime>710</TotalTime>
  <Words>1448</Words>
  <Application>Microsoft Office PowerPoint</Application>
  <PresentationFormat>Widescreen</PresentationFormat>
  <Paragraphs>107</Paragraphs>
  <Slides>25</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25</vt:i4>
      </vt:variant>
    </vt:vector>
  </HeadingPairs>
  <TitlesOfParts>
    <vt:vector size="32" baseType="lpstr">
      <vt:lpstr>Arial</vt:lpstr>
      <vt:lpstr>Calibri</vt:lpstr>
      <vt:lpstr>Calibri Light</vt:lpstr>
      <vt:lpstr>Consolas</vt:lpstr>
      <vt:lpstr>DM Serif Display</vt:lpstr>
      <vt:lpstr>Söhne</vt:lpstr>
      <vt:lpstr>Office Theme</vt:lpstr>
      <vt:lpstr>PowerPoint Presentation</vt:lpstr>
      <vt:lpstr>Tomato Leaf Disease Detection and Classification</vt:lpstr>
      <vt:lpstr>Dataset: https://www.kaggle.com/datasets/arjuntejaswi/plant-village</vt:lpstr>
      <vt:lpstr>Tomato Bacterial Spot</vt:lpstr>
      <vt:lpstr>Tomato Early Blight: </vt:lpstr>
      <vt:lpstr>Tomato Late Blight: </vt:lpstr>
      <vt:lpstr>Tomato Leaf Mold: </vt:lpstr>
      <vt:lpstr>Tomato Septoria Leaf Spot</vt:lpstr>
      <vt:lpstr>Tomato Spider Mites (Two-Spotted Spider Mite): </vt:lpstr>
      <vt:lpstr>Tomato Target Spot: </vt:lpstr>
      <vt:lpstr>Tomato Yellow Leaf Curl Virus: </vt:lpstr>
      <vt:lpstr>Tomato Mosaic Virus: </vt:lpstr>
      <vt:lpstr>The choice of library depends on your preference</vt:lpstr>
      <vt:lpstr>Loading data from google drive</vt:lpstr>
      <vt:lpstr>split the Data into 80% for training                       #10% for testing                       #10% for validation </vt:lpstr>
      <vt:lpstr>organizing a dataset into partitions for training, validation, and testing, facilitating the development and evaluation of machine learning models </vt:lpstr>
      <vt:lpstr>Elements of the dataset in memory after they are loaded from disk or any other data source. </vt:lpstr>
      <vt:lpstr># scaling reduce the computing power on the model </vt:lpstr>
      <vt:lpstr> Training a model using randomflip and random rotation to perform better  if it is roatated images in a test data </vt:lpstr>
      <vt:lpstr>CNN MODEL</vt:lpstr>
      <vt:lpstr>The model produces probabilities, and the loss function assumes these probabilities are already obtained through a softmax activation. </vt:lpstr>
      <vt:lpstr>PowerPoint Presentation</vt:lpstr>
      <vt:lpstr>           Training and Validation Accuracy &amp;             Training and Validation Accuracy Loss  </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Durganadh yarlagadda</dc:creator>
  <cp:lastModifiedBy>Durganadh yarlagadda</cp:lastModifiedBy>
  <cp:revision>2</cp:revision>
  <dcterms:created xsi:type="dcterms:W3CDTF">2024-02-24T18:27:31Z</dcterms:created>
  <dcterms:modified xsi:type="dcterms:W3CDTF">2024-02-25T16:02:52Z</dcterms:modified>
</cp:coreProperties>
</file>